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72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71" r:id="rId10"/>
    <p:sldId id="267" r:id="rId11"/>
    <p:sldId id="270" r:id="rId12"/>
    <p:sldId id="266" r:id="rId13"/>
    <p:sldId id="273" r:id="rId14"/>
    <p:sldId id="272" r:id="rId15"/>
    <p:sldId id="279" r:id="rId16"/>
    <p:sldId id="280" r:id="rId17"/>
    <p:sldId id="268" r:id="rId18"/>
    <p:sldId id="281" r:id="rId19"/>
    <p:sldId id="269" r:id="rId20"/>
    <p:sldId id="282" r:id="rId21"/>
    <p:sldId id="283" r:id="rId22"/>
    <p:sldId id="284" r:id="rId23"/>
    <p:sldId id="261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65" r:id="rId34"/>
    <p:sldId id="275" r:id="rId35"/>
    <p:sldId id="276" r:id="rId36"/>
    <p:sldId id="277" r:id="rId37"/>
    <p:sldId id="278" r:id="rId3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C277484F-CEBA-B048-AD33-94F61A6E432F}">
          <p14:sldIdLst>
            <p14:sldId id="256"/>
            <p14:sldId id="257"/>
            <p14:sldId id="259"/>
            <p14:sldId id="258"/>
            <p14:sldId id="260"/>
            <p14:sldId id="262"/>
            <p14:sldId id="263"/>
            <p14:sldId id="264"/>
            <p14:sldId id="271"/>
            <p14:sldId id="267"/>
            <p14:sldId id="270"/>
            <p14:sldId id="266"/>
            <p14:sldId id="273"/>
            <p14:sldId id="272"/>
            <p14:sldId id="279"/>
            <p14:sldId id="280"/>
            <p14:sldId id="268"/>
            <p14:sldId id="281"/>
            <p14:sldId id="269"/>
            <p14:sldId id="282"/>
            <p14:sldId id="283"/>
            <p14:sldId id="284"/>
            <p14:sldId id="261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65"/>
            <p14:sldId id="275"/>
            <p14:sldId id="276"/>
            <p14:sldId id="277"/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E0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324" y="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es-ES"/>
            </a:pPr>
            <a:r>
              <a:rPr lang="es-ES" dirty="0"/>
              <a:t>Población de 25 a 69 </a:t>
            </a:r>
            <a:r>
              <a:rPr lang="es-ES" dirty="0" smtClean="0"/>
              <a:t>años</a:t>
            </a:r>
          </a:p>
          <a:p>
            <a:pPr>
              <a:defRPr lang="es-ES"/>
            </a:pPr>
            <a:r>
              <a:rPr lang="es-ES" dirty="0" smtClean="0"/>
              <a:t>(30</a:t>
            </a:r>
            <a:r>
              <a:rPr lang="es-ES" baseline="0" dirty="0" smtClean="0"/>
              <a:t> millones 200 mil)</a:t>
            </a:r>
            <a:endParaRPr lang="es-E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Población de 25 a 69 años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Casad@s / Unión libre</c:v>
                </c:pt>
                <c:pt idx="1">
                  <c:v>S1ngulares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</c:v>
                </c:pt>
                <c:pt idx="1">
                  <c:v>0.77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layout/>
      <c:overlay val="0"/>
      <c:txPr>
        <a:bodyPr/>
        <a:lstStyle/>
        <a:p>
          <a:pPr>
            <a:defRPr lang="es-ES"/>
          </a:pPr>
          <a:endParaRPr lang="es-MX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es-ES"/>
            </a:pPr>
            <a:r>
              <a:rPr lang="es-ES" sz="2160" b="1" i="0" u="none" strike="noStrike" baseline="0" dirty="0" smtClean="0">
                <a:effectLst/>
              </a:rPr>
              <a:t>Tribunal Federal de Justicia Fiscal y Administrativa</a:t>
            </a:r>
            <a:r>
              <a:rPr lang="es-ES" sz="2160" b="1" i="0" u="none" strike="noStrike" baseline="0" dirty="0" smtClean="0"/>
              <a:t> </a:t>
            </a:r>
            <a:endParaRPr lang="es-E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Tribunal Federal de Justicia Fiscal y Administrativa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Casad@s / Unión libre</c:v>
                </c:pt>
                <c:pt idx="1">
                  <c:v>S1ngulares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0.5</c:v>
                </c:pt>
                <c:pt idx="1">
                  <c:v>1.1000000000000001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layout/>
      <c:overlay val="0"/>
      <c:txPr>
        <a:bodyPr/>
        <a:lstStyle/>
        <a:p>
          <a:pPr>
            <a:defRPr lang="es-ES"/>
          </a:pPr>
          <a:endParaRPr lang="es-MX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6631F-F350-E94D-A91C-1FFAF2AF35C0}" type="datetimeFigureOut">
              <a:rPr lang="es-ES" smtClean="0"/>
              <a:pPr/>
              <a:t>04/06/2015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9DDCF-4E46-F94F-A71E-0E9D240A729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119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B722-552C-7347-B527-846403949A9C}" type="datetimeFigureOut">
              <a:rPr lang="es-ES" smtClean="0"/>
              <a:pPr/>
              <a:t>04/06/2015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C1817-2322-7848-9114-E3AAC9FE812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813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C1817-2322-7848-9114-E3AAC9FE8121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DEFINICIONES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C1817-2322-7848-9114-E3AAC9FE8121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1416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9F2F5E10-5301-4EE6-90D2-A6C4A3F62BE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5C5B9248-1C66-9741-BA87-B0EC9AC9578E}" type="datetimeFigureOut">
              <a:rPr lang="es-ES" smtClean="0"/>
              <a:pPr/>
              <a:t>04/06/2015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F9133292-0810-DB45-89BB-4C86CC4DC5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5C5B9248-1C66-9741-BA87-B0EC9AC9578E}" type="datetimeFigureOut">
              <a:rPr lang="es-ES" smtClean="0"/>
              <a:pPr/>
              <a:t>04/06/2015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9133292-0810-DB45-89BB-4C86CC4DC5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5C5B9248-1C66-9741-BA87-B0EC9AC9578E}" type="datetimeFigureOut">
              <a:rPr lang="es-ES" smtClean="0"/>
              <a:pPr/>
              <a:t>04/06/2015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F9133292-0810-DB45-89BB-4C86CC4DC5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‹Nº›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5C5B9248-1C66-9741-BA87-B0EC9AC9578E}" type="datetimeFigureOut">
              <a:rPr lang="es-ES" smtClean="0"/>
              <a:pPr/>
              <a:t>04/06/2015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F9133292-0810-DB45-89BB-4C86CC4DC5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5C5B9248-1C66-9741-BA87-B0EC9AC9578E}" type="datetimeFigureOut">
              <a:rPr lang="es-ES" smtClean="0"/>
              <a:pPr/>
              <a:t>04/06/2015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9133292-0810-DB45-89BB-4C86CC4DC5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5C5B9248-1C66-9741-BA87-B0EC9AC9578E}" type="datetimeFigureOut">
              <a:rPr lang="es-ES" smtClean="0"/>
              <a:pPr/>
              <a:t>04/06/2015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F9133292-0810-DB45-89BB-4C86CC4DC5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5C5B9248-1C66-9741-BA87-B0EC9AC9578E}" type="datetimeFigureOut">
              <a:rPr lang="es-ES" smtClean="0"/>
              <a:pPr/>
              <a:t>04/06/2015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F9133292-0810-DB45-89BB-4C86CC4DC5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5C5B9248-1C66-9741-BA87-B0EC9AC9578E}" type="datetimeFigureOut">
              <a:rPr lang="es-ES" smtClean="0"/>
              <a:pPr/>
              <a:t>04/06/2015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1D72EBF8-7CF5-44B7-B2BF-E22DE4D070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5C5B9248-1C66-9741-BA87-B0EC9AC9578E}" type="datetimeFigureOut">
              <a:rPr lang="es-ES" smtClean="0"/>
              <a:pPr/>
              <a:t>04/06/2015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F9133292-0810-DB45-89BB-4C86CC4DC5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5C5B9248-1C66-9741-BA87-B0EC9AC9578E}" type="datetimeFigureOut">
              <a:rPr lang="es-ES" smtClean="0"/>
              <a:pPr/>
              <a:t>04/06/2015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33292-0810-DB45-89BB-4C86CC4DC5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73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  <p:sldLayoutId id="2147484681" r:id="rId9"/>
    <p:sldLayoutId id="2147484682" r:id="rId10"/>
    <p:sldLayoutId id="2147484683" r:id="rId11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qz.com/266037/thats-it-the-us-is-now-officially-a-nation-of-single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-900000">
            <a:off x="410880" y="2655485"/>
            <a:ext cx="6326090" cy="1959001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alibri"/>
                <a:cs typeface="Calibri"/>
              </a:rPr>
              <a:t>S1ngularidad:</a:t>
            </a:r>
            <a:br>
              <a:rPr lang="es-ES" dirty="0" smtClean="0">
                <a:latin typeface="Calibri"/>
                <a:cs typeface="Calibri"/>
              </a:rPr>
            </a:br>
            <a:r>
              <a:rPr lang="es-ES" dirty="0" smtClean="0">
                <a:latin typeface="Calibri"/>
                <a:cs typeface="Calibri"/>
              </a:rPr>
              <a:t>mujeres y hombres del siglo XXI</a:t>
            </a:r>
            <a:endParaRPr lang="es-ES" dirty="0">
              <a:latin typeface="Calibri"/>
              <a:cs typeface="Calibri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rot="-900000">
            <a:off x="785137" y="820477"/>
            <a:ext cx="4655297" cy="1128495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latin typeface="Calibri"/>
                <a:cs typeface="Calibri"/>
              </a:rPr>
              <a:t> </a:t>
            </a:r>
            <a:r>
              <a:rPr lang="es-ES" b="1" dirty="0">
                <a:latin typeface="Calibri"/>
                <a:cs typeface="Calibri"/>
              </a:rPr>
              <a:t>Tribunal Federal de Justicia Fiscal y </a:t>
            </a:r>
            <a:r>
              <a:rPr lang="es-ES" b="1" dirty="0" smtClean="0">
                <a:latin typeface="Calibri"/>
                <a:cs typeface="Calibri"/>
              </a:rPr>
              <a:t>Administrativa (TFJFA)</a:t>
            </a:r>
            <a:endParaRPr lang="es-ES" b="1" dirty="0">
              <a:latin typeface="Calibri"/>
              <a:cs typeface="Calibri"/>
            </a:endParaRPr>
          </a:p>
        </p:txBody>
      </p:sp>
      <p:sp>
        <p:nvSpPr>
          <p:cNvPr id="4" name="CuadroTexto 3"/>
          <p:cNvSpPr txBox="1"/>
          <p:nvPr/>
        </p:nvSpPr>
        <p:spPr>
          <a:xfrm rot="20820795">
            <a:off x="1854684" y="4367913"/>
            <a:ext cx="5128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500" b="1" dirty="0" smtClean="0">
                <a:latin typeface="Calibri"/>
                <a:cs typeface="Calibri"/>
              </a:rPr>
              <a:t>Conferencia  de: </a:t>
            </a:r>
          </a:p>
          <a:p>
            <a:pPr algn="ctr"/>
            <a:r>
              <a:rPr lang="es-ES" sz="2500" b="1" dirty="0" smtClean="0">
                <a:latin typeface="Calibri"/>
                <a:cs typeface="Calibri"/>
              </a:rPr>
              <a:t>       María Antonieta Barragán Lomelí</a:t>
            </a:r>
            <a:endParaRPr lang="es-ES" sz="2500" b="1" dirty="0">
              <a:latin typeface="Calibri"/>
              <a:cs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199940" y="3433361"/>
            <a:ext cx="1633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>
                <a:latin typeface="Calibri"/>
                <a:cs typeface="Calibri"/>
              </a:rPr>
              <a:t>JUNIO 2015</a:t>
            </a:r>
            <a:endParaRPr lang="es-ES" sz="30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313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 rot="17100000">
            <a:off x="-633894" y="2921988"/>
            <a:ext cx="5064953" cy="1695631"/>
          </a:xfrm>
        </p:spPr>
        <p:txBody>
          <a:bodyPr>
            <a:noAutofit/>
          </a:bodyPr>
          <a:lstStyle/>
          <a:p>
            <a:r>
              <a:rPr lang="es-ES" sz="3500" dirty="0"/>
              <a:t>La transformación educativa y financiera en la mujer</a:t>
            </a:r>
            <a:br>
              <a:rPr lang="es-ES" sz="3500" dirty="0"/>
            </a:br>
            <a:endParaRPr lang="es-ES" sz="35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 rot="925832">
            <a:off x="243213" y="-259740"/>
            <a:ext cx="3563437" cy="1291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500" dirty="0" smtClean="0"/>
              <a:t>Factores y cambios</a:t>
            </a:r>
            <a:endParaRPr lang="es-ES" sz="3500" dirty="0"/>
          </a:p>
        </p:txBody>
      </p:sp>
      <p:sp>
        <p:nvSpPr>
          <p:cNvPr id="8" name="Rectángulo 7"/>
          <p:cNvSpPr/>
          <p:nvPr/>
        </p:nvSpPr>
        <p:spPr>
          <a:xfrm>
            <a:off x="4153321" y="40366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i="1" dirty="0" smtClean="0"/>
              <a:t>“Pero la guerra no fue la única razón por la que una de cada cuatro británicas permanecía soltera. Gracias a la influencia de las feministas de finales del siglo XIX y principios del XX, el sistema patriarcal empezaba a resquebrajarse, lo que implicaba, sobre todo para las mujeres de clase media, un aumento de las oportunidades laborales y económicas. Ser soltera podía ser una elección.”</a:t>
            </a:r>
          </a:p>
          <a:p>
            <a:endParaRPr lang="es-ES" dirty="0"/>
          </a:p>
          <a:p>
            <a:pPr algn="r"/>
            <a:r>
              <a:rPr lang="es-ES" dirty="0" smtClean="0"/>
              <a:t>Virginia </a:t>
            </a:r>
            <a:r>
              <a:rPr lang="es-ES" dirty="0" err="1" smtClean="0"/>
              <a:t>Nicholson</a:t>
            </a:r>
            <a:r>
              <a:rPr lang="es-ES" dirty="0" smtClean="0"/>
              <a:t>, autora de “Ellas solas. Un mundo sin hombres tras la Gran Guerra” (Ed. Turner 2008)</a:t>
            </a:r>
            <a:endParaRPr lang="es-ES" dirty="0"/>
          </a:p>
        </p:txBody>
      </p:sp>
      <p:pic>
        <p:nvPicPr>
          <p:cNvPr id="9" name="Imagen 8" descr="Virginia-Nichol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21" y="4194243"/>
            <a:ext cx="1685462" cy="22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11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 rot="925832">
            <a:off x="243213" y="-259740"/>
            <a:ext cx="3563437" cy="1291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500" dirty="0" smtClean="0"/>
              <a:t>Factores y cambios</a:t>
            </a:r>
            <a:endParaRPr lang="es-ES" sz="35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 rot="17100000">
            <a:off x="-633894" y="2921988"/>
            <a:ext cx="5064953" cy="1695631"/>
          </a:xfrm>
        </p:spPr>
        <p:txBody>
          <a:bodyPr>
            <a:noAutofit/>
          </a:bodyPr>
          <a:lstStyle/>
          <a:p>
            <a:r>
              <a:rPr lang="es-ES" sz="3500" dirty="0"/>
              <a:t>La transformación educativa y financiera en la mujer</a:t>
            </a:r>
            <a:br>
              <a:rPr lang="es-ES" sz="3500" dirty="0"/>
            </a:br>
            <a:endParaRPr lang="es-ES" sz="35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646704" y="353321"/>
            <a:ext cx="3638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/>
              <a:t>CONSECUENCIAS</a:t>
            </a:r>
            <a:endParaRPr lang="es-ES" sz="3000" b="1" dirty="0"/>
          </a:p>
        </p:txBody>
      </p:sp>
      <p:sp>
        <p:nvSpPr>
          <p:cNvPr id="8" name="Rectángulo 7"/>
          <p:cNvSpPr/>
          <p:nvPr/>
        </p:nvSpPr>
        <p:spPr>
          <a:xfrm>
            <a:off x="3712889" y="99586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dirty="0" smtClean="0"/>
              <a:t>* Las mujeres solteras de las décadas de 1920 y 1930,   precipitaron el movimiento feminista. La denegación del matrimonio fue una liberación y una plataforma de despegue.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* Comenzó la evolución del estatus femenino, cuyos avances van desde mejoras en la educación y la incorporación masiva al trabajo remunerado, y el derecho a controlar su vida doméstica, sexual y reproductiva. 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288117" y="4766236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 smtClean="0"/>
              <a:t>Cambio en las relaciones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Postergación del matrimonio</a:t>
            </a:r>
          </a:p>
        </p:txBody>
      </p:sp>
    </p:spTree>
    <p:extLst>
      <p:ext uri="{BB962C8B-B14F-4D97-AF65-F5344CB8AC3E}">
        <p14:creationId xmlns:p14="http://schemas.microsoft.com/office/powerpoint/2010/main" val="3218487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/>
            <a:r>
              <a:rPr lang="es-ES" dirty="0"/>
              <a:t>Agendas individuales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 rot="925832">
            <a:off x="243213" y="-259740"/>
            <a:ext cx="3563437" cy="1291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500" dirty="0" smtClean="0"/>
              <a:t>Factores y cambios</a:t>
            </a:r>
            <a:endParaRPr lang="es-ES" sz="3500" dirty="0"/>
          </a:p>
        </p:txBody>
      </p:sp>
      <p:pic>
        <p:nvPicPr>
          <p:cNvPr id="7" name="Imagen 6" descr="editor16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4" y="239057"/>
            <a:ext cx="3081952" cy="440278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612019" y="4703449"/>
            <a:ext cx="5023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i="1" dirty="0" smtClean="0">
                <a:solidFill>
                  <a:srgbClr val="FFFFFF"/>
                </a:solidFill>
              </a:rPr>
              <a:t>“Por primera vez en la historia, el individuo se está convirtiendo en la unidad básica de la reproducción social”</a:t>
            </a:r>
          </a:p>
          <a:p>
            <a:pPr algn="just"/>
            <a:endParaRPr lang="es-ES" i="1" dirty="0" smtClean="0">
              <a:solidFill>
                <a:srgbClr val="FFFFFF"/>
              </a:solidFill>
            </a:endParaRPr>
          </a:p>
          <a:p>
            <a:pPr algn="r"/>
            <a:r>
              <a:rPr lang="es-ES" dirty="0" err="1" smtClean="0">
                <a:solidFill>
                  <a:srgbClr val="FFFFFF"/>
                </a:solidFill>
              </a:rPr>
              <a:t>Ulrich</a:t>
            </a:r>
            <a:r>
              <a:rPr lang="es-ES" dirty="0" smtClean="0">
                <a:solidFill>
                  <a:srgbClr val="FFFFFF"/>
                </a:solidFill>
              </a:rPr>
              <a:t> Beck “El normal caos del amor”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17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-4500000">
            <a:off x="-589071" y="2802460"/>
            <a:ext cx="5064953" cy="1695631"/>
          </a:xfrm>
        </p:spPr>
        <p:txBody>
          <a:bodyPr/>
          <a:lstStyle/>
          <a:p>
            <a:pPr marL="285750" indent="-285750"/>
            <a:r>
              <a:rPr lang="es-ES" dirty="0"/>
              <a:t>Agendas individuales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 rot="925832">
            <a:off x="243213" y="-259740"/>
            <a:ext cx="3563437" cy="1291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500" dirty="0" smtClean="0"/>
              <a:t>Factores y cambios</a:t>
            </a:r>
            <a:endParaRPr lang="es-ES" sz="3500" dirty="0"/>
          </a:p>
        </p:txBody>
      </p:sp>
      <p:sp>
        <p:nvSpPr>
          <p:cNvPr id="5" name="Rectángulo 4"/>
          <p:cNvSpPr/>
          <p:nvPr/>
        </p:nvSpPr>
        <p:spPr>
          <a:xfrm>
            <a:off x="4093556" y="5593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es-ES" dirty="0" smtClean="0"/>
              <a:t>Revolución </a:t>
            </a:r>
            <a:r>
              <a:rPr lang="es-ES" dirty="0"/>
              <a:t>en los intercambios entre hombres y mujeres, en las formas de hacer pareja y de vivir en familia. </a:t>
            </a:r>
            <a:endParaRPr lang="es-ES" dirty="0" smtClean="0"/>
          </a:p>
        </p:txBody>
      </p:sp>
      <p:sp>
        <p:nvSpPr>
          <p:cNvPr id="8" name="Rectángulo 7"/>
          <p:cNvSpPr/>
          <p:nvPr/>
        </p:nvSpPr>
        <p:spPr>
          <a:xfrm>
            <a:off x="4093556" y="172361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es-ES" b="1" dirty="0" smtClean="0"/>
              <a:t>El </a:t>
            </a:r>
            <a:r>
              <a:rPr lang="es-ES" b="1" dirty="0"/>
              <a:t>dilema:</a:t>
            </a:r>
            <a:r>
              <a:rPr lang="es-ES" dirty="0"/>
              <a:t> por una </a:t>
            </a:r>
            <a:r>
              <a:rPr lang="es-ES" dirty="0" smtClean="0"/>
              <a:t>parte, </a:t>
            </a:r>
            <a:r>
              <a:rPr lang="es-ES" dirty="0"/>
              <a:t>el deseo y la obligación de ser un individuo independiente, y por otro, la necesidad de convivencia con otra persona, que al mismo tiempo está sujeta a </a:t>
            </a:r>
            <a:r>
              <a:rPr lang="es-ES" dirty="0" smtClean="0"/>
              <a:t>las </a:t>
            </a:r>
            <a:r>
              <a:rPr lang="es-ES" dirty="0"/>
              <a:t>expectativas de su propia vida. </a:t>
            </a:r>
            <a:endParaRPr lang="es-ES" dirty="0" smtClean="0"/>
          </a:p>
        </p:txBody>
      </p:sp>
      <p:sp>
        <p:nvSpPr>
          <p:cNvPr id="9" name="CuadroTexto 8"/>
          <p:cNvSpPr txBox="1"/>
          <p:nvPr/>
        </p:nvSpPr>
        <p:spPr>
          <a:xfrm>
            <a:off x="4093556" y="3899649"/>
            <a:ext cx="46467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b="1" dirty="0" smtClean="0"/>
              <a:t>Los efectos:</a:t>
            </a:r>
            <a:r>
              <a:rPr lang="es-ES" dirty="0" smtClean="0"/>
              <a:t> diversidad de estructuras familiares y de acuerdos amorosos</a:t>
            </a:r>
          </a:p>
          <a:p>
            <a:pPr marL="742950" lvl="1" indent="-285750">
              <a:buFontTx/>
              <a:buChar char="•"/>
            </a:pPr>
            <a:r>
              <a:rPr lang="es-ES" dirty="0" smtClean="0"/>
              <a:t>Familias monoparentales</a:t>
            </a:r>
          </a:p>
          <a:p>
            <a:pPr marL="742950" lvl="1" indent="-285750">
              <a:buFontTx/>
              <a:buChar char="•"/>
            </a:pPr>
            <a:r>
              <a:rPr lang="es-ES" dirty="0" smtClean="0"/>
              <a:t>Reconstituidas</a:t>
            </a:r>
          </a:p>
          <a:p>
            <a:pPr marL="742950" lvl="1" indent="-285750">
              <a:buFontTx/>
              <a:buChar char="•"/>
            </a:pPr>
            <a:r>
              <a:rPr lang="es-ES" dirty="0" smtClean="0"/>
              <a:t>Parejas sin matrimonios, con o sin hijos</a:t>
            </a:r>
          </a:p>
          <a:p>
            <a:pPr marL="742950" lvl="1" indent="-285750">
              <a:buFontTx/>
              <a:buChar char="•"/>
            </a:pPr>
            <a:r>
              <a:rPr lang="es-ES" dirty="0" smtClean="0"/>
              <a:t>Parejas que viven en casas separadas, </a:t>
            </a:r>
            <a:r>
              <a:rPr lang="es-ES" dirty="0" err="1" smtClean="0"/>
              <a:t>poliamorosos</a:t>
            </a:r>
            <a:r>
              <a:rPr lang="es-ES" dirty="0" smtClean="0"/>
              <a:t>, etcétera.</a:t>
            </a:r>
          </a:p>
        </p:txBody>
      </p:sp>
      <p:pic>
        <p:nvPicPr>
          <p:cNvPr id="10" name="Imagen 9" descr="anigif_enhanced-buzz-5758-1365530603-1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3" y="4517256"/>
            <a:ext cx="4123765" cy="23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56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Longevidad / esperanza de vida</a:t>
            </a:r>
            <a:endParaRPr lang="es-E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 rot="925832">
            <a:off x="243213" y="-259740"/>
            <a:ext cx="3563437" cy="1291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500" dirty="0" smtClean="0"/>
              <a:t>Factores y cambios</a:t>
            </a:r>
            <a:endParaRPr lang="es-ES" sz="3500" dirty="0"/>
          </a:p>
        </p:txBody>
      </p:sp>
      <p:sp>
        <p:nvSpPr>
          <p:cNvPr id="6" name="Rectángulo 5"/>
          <p:cNvSpPr/>
          <p:nvPr/>
        </p:nvSpPr>
        <p:spPr>
          <a:xfrm>
            <a:off x="3795059" y="88253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es-ES" dirty="0" smtClean="0"/>
              <a:t>El </a:t>
            </a:r>
            <a:r>
              <a:rPr lang="es-ES" dirty="0"/>
              <a:t>incremento de esperanza de vida, vuelve prácticamente imposible la promesa de “vivir juntos hasta que la muerte nos separe”. </a:t>
            </a:r>
            <a:endParaRPr lang="es-ES" dirty="0" smtClean="0"/>
          </a:p>
        </p:txBody>
      </p:sp>
      <p:pic>
        <p:nvPicPr>
          <p:cNvPr id="10" name="Imagen 9" descr="tumblr_mu9vn5tocd1ska02yo1_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27" y="2414122"/>
            <a:ext cx="5438588" cy="30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95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Longevidad / esperanza de vida</a:t>
            </a:r>
            <a:endParaRPr lang="es-E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 rot="925832">
            <a:off x="243213" y="-259740"/>
            <a:ext cx="3563437" cy="1291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500" dirty="0" smtClean="0"/>
              <a:t>Factores y cambios</a:t>
            </a:r>
            <a:endParaRPr lang="es-ES" sz="3500" dirty="0"/>
          </a:p>
        </p:txBody>
      </p:sp>
      <p:sp>
        <p:nvSpPr>
          <p:cNvPr id="8" name="Rectángulo 7"/>
          <p:cNvSpPr/>
          <p:nvPr/>
        </p:nvSpPr>
        <p:spPr>
          <a:xfrm>
            <a:off x="3914262" y="110418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es-ES" b="1" dirty="0" smtClean="0"/>
              <a:t>Más </a:t>
            </a:r>
            <a:r>
              <a:rPr lang="es-ES" b="1" dirty="0"/>
              <a:t>ciclos a lo largo de la vida: </a:t>
            </a:r>
            <a:r>
              <a:rPr lang="es-ES" dirty="0"/>
              <a:t>vivimos solos, convivimos en pareja, retomamos de nuevo la individualidad, nos casamos, nos divorciamos, tenemos una trayectoria zigzagueante, de rachas </a:t>
            </a:r>
            <a:r>
              <a:rPr lang="es-ES" dirty="0" smtClean="0"/>
              <a:t>emparejadas</a:t>
            </a:r>
            <a:r>
              <a:rPr lang="es-ES" dirty="0"/>
              <a:t>, y vuelta de nuevo a la s1ngularidad. </a:t>
            </a:r>
            <a:endParaRPr lang="es-ES" dirty="0" smtClean="0"/>
          </a:p>
        </p:txBody>
      </p:sp>
      <p:pic>
        <p:nvPicPr>
          <p:cNvPr id="3" name="Imagen 2" descr="tumblr_lw2nnuOsNf1qbxyhjo1_5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34" y="3548486"/>
            <a:ext cx="5573059" cy="238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9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Longevidad / esperanza de vida</a:t>
            </a:r>
            <a:endParaRPr lang="es-E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 rot="925832">
            <a:off x="243213" y="-259740"/>
            <a:ext cx="3563437" cy="1291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500" dirty="0" smtClean="0"/>
              <a:t>Factores y cambios</a:t>
            </a:r>
            <a:endParaRPr lang="es-ES" sz="3500" dirty="0"/>
          </a:p>
        </p:txBody>
      </p:sp>
      <p:sp>
        <p:nvSpPr>
          <p:cNvPr id="7" name="Rectángulo 6"/>
          <p:cNvSpPr/>
          <p:nvPr/>
        </p:nvSpPr>
        <p:spPr>
          <a:xfrm>
            <a:off x="4033790" y="287939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es-ES" sz="2000" dirty="0" smtClean="0"/>
              <a:t>Hay </a:t>
            </a:r>
            <a:r>
              <a:rPr lang="es-ES" sz="2000" dirty="0"/>
              <a:t>personas incluso que practican la poligamia </a:t>
            </a:r>
            <a:r>
              <a:rPr lang="es-ES" sz="2000" dirty="0" smtClean="0"/>
              <a:t>sucesiva, </a:t>
            </a:r>
            <a:r>
              <a:rPr lang="es-ES" sz="2000" dirty="0"/>
              <a:t>a pesar de argumentar que son monógamos. ¿Qué otra cosa son los matrimonios acumulados que solo duran tres o cinco años? Es </a:t>
            </a:r>
            <a:r>
              <a:rPr lang="es-ES" sz="2000" b="1" dirty="0"/>
              <a:t>poligamia acumulativa</a:t>
            </a:r>
            <a:r>
              <a:rPr lang="es-ES" sz="2000" dirty="0"/>
              <a:t>. </a:t>
            </a:r>
            <a:endParaRPr lang="es-ES" sz="2000" dirty="0" smtClean="0"/>
          </a:p>
        </p:txBody>
      </p:sp>
      <p:pic>
        <p:nvPicPr>
          <p:cNvPr id="3" name="Imagen 2" descr="df95cf30-cc05-4798-ad36-af528ede69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82" y="2894357"/>
            <a:ext cx="5259294" cy="35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9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-4500000">
            <a:off x="-51195" y="2981752"/>
            <a:ext cx="5064953" cy="1695631"/>
          </a:xfrm>
        </p:spPr>
        <p:txBody>
          <a:bodyPr>
            <a:normAutofit fontScale="90000"/>
          </a:bodyPr>
          <a:lstStyle/>
          <a:p>
            <a:r>
              <a:rPr lang="es-ES" dirty="0"/>
              <a:t>Revolución tecnológica </a:t>
            </a:r>
            <a:br>
              <a:rPr lang="es-ES" dirty="0"/>
            </a:br>
            <a:endParaRPr lang="es-E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 rot="925832">
            <a:off x="243213" y="-259740"/>
            <a:ext cx="3563437" cy="1291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500" dirty="0" smtClean="0"/>
              <a:t>Factores y cambios</a:t>
            </a:r>
            <a:endParaRPr lang="es-ES" sz="3500" dirty="0"/>
          </a:p>
        </p:txBody>
      </p:sp>
      <p:sp>
        <p:nvSpPr>
          <p:cNvPr id="5" name="Rectángulo 4"/>
          <p:cNvSpPr/>
          <p:nvPr/>
        </p:nvSpPr>
        <p:spPr>
          <a:xfrm>
            <a:off x="3685661" y="933050"/>
            <a:ext cx="49522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sz="2200" dirty="0" smtClean="0"/>
              <a:t>El </a:t>
            </a:r>
            <a:r>
              <a:rPr lang="es-ES" sz="2200" dirty="0"/>
              <a:t>mundo globalizado nos mantiene en permanente comunicación e interdependencia unos con otros. </a:t>
            </a:r>
            <a:endParaRPr lang="es-ES" sz="2200" dirty="0" smtClean="0"/>
          </a:p>
        </p:txBody>
      </p:sp>
      <p:pic>
        <p:nvPicPr>
          <p:cNvPr id="8" name="Imagen 7" descr="blog-abril_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72" y="2808937"/>
            <a:ext cx="5515547" cy="288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87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-4500000">
            <a:off x="-51195" y="2981752"/>
            <a:ext cx="5064953" cy="1695631"/>
          </a:xfrm>
        </p:spPr>
        <p:txBody>
          <a:bodyPr>
            <a:normAutofit fontScale="90000"/>
          </a:bodyPr>
          <a:lstStyle/>
          <a:p>
            <a:r>
              <a:rPr lang="es-ES" dirty="0"/>
              <a:t>Revolución tecnológica </a:t>
            </a:r>
            <a:br>
              <a:rPr lang="es-ES" dirty="0"/>
            </a:br>
            <a:endParaRPr lang="es-E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 rot="925832">
            <a:off x="243213" y="-259740"/>
            <a:ext cx="3563437" cy="1291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500" dirty="0" smtClean="0"/>
              <a:t>Factores y cambios</a:t>
            </a:r>
            <a:endParaRPr lang="es-ES" sz="3500" dirty="0"/>
          </a:p>
        </p:txBody>
      </p:sp>
      <p:sp>
        <p:nvSpPr>
          <p:cNvPr id="6" name="Rectángulo 5"/>
          <p:cNvSpPr/>
          <p:nvPr/>
        </p:nvSpPr>
        <p:spPr>
          <a:xfrm>
            <a:off x="3914262" y="56047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es-ES" dirty="0" smtClean="0"/>
              <a:t>Se </a:t>
            </a:r>
            <a:r>
              <a:rPr lang="es-ES" dirty="0"/>
              <a:t>acortan las distancias, aparecen nuevos escenarios de vida virtual, se unifican y diversifican maneras de pensar, actuar, sentir y proceder. </a:t>
            </a:r>
            <a:endParaRPr lang="es-ES" dirty="0" smtClean="0"/>
          </a:p>
        </p:txBody>
      </p:sp>
      <p:sp>
        <p:nvSpPr>
          <p:cNvPr id="7" name="Rectángulo 6"/>
          <p:cNvSpPr/>
          <p:nvPr/>
        </p:nvSpPr>
        <p:spPr>
          <a:xfrm>
            <a:off x="3872862" y="495569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es-ES" dirty="0" smtClean="0"/>
              <a:t>Para </a:t>
            </a:r>
            <a:r>
              <a:rPr lang="es-ES" dirty="0"/>
              <a:t>los que viven solos, </a:t>
            </a:r>
            <a:r>
              <a:rPr lang="es-ES" dirty="0" smtClean="0"/>
              <a:t>Internet </a:t>
            </a:r>
            <a:r>
              <a:rPr lang="es-ES" dirty="0"/>
              <a:t>es su feudo natural; las redes </a:t>
            </a:r>
            <a:r>
              <a:rPr lang="es-ES" dirty="0" smtClean="0"/>
              <a:t>sociales son </a:t>
            </a:r>
            <a:r>
              <a:rPr lang="es-ES" dirty="0"/>
              <a:t>la gran plataforma de convivencia y de conexión continua con múltiples comunidades de todo tipo. </a:t>
            </a:r>
            <a:endParaRPr lang="es-ES" dirty="0" smtClean="0"/>
          </a:p>
        </p:txBody>
      </p:sp>
      <p:pic>
        <p:nvPicPr>
          <p:cNvPr id="3" name="Imagen 2" descr="le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90" y="1820571"/>
            <a:ext cx="3053907" cy="309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68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Urbanización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 rot="925832">
            <a:off x="243213" y="-259740"/>
            <a:ext cx="3563437" cy="1291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500" dirty="0" smtClean="0"/>
              <a:t>Factores y cambios</a:t>
            </a:r>
            <a:endParaRPr lang="es-ES" sz="3500" dirty="0"/>
          </a:p>
        </p:txBody>
      </p:sp>
      <p:sp>
        <p:nvSpPr>
          <p:cNvPr id="5" name="Rectángulo 4"/>
          <p:cNvSpPr/>
          <p:nvPr/>
        </p:nvSpPr>
        <p:spPr>
          <a:xfrm>
            <a:off x="3914262" y="1104188"/>
            <a:ext cx="49010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•"/>
            </a:pPr>
            <a:r>
              <a:rPr lang="es-ES" sz="2200" dirty="0" smtClean="0"/>
              <a:t>La </a:t>
            </a:r>
            <a:r>
              <a:rPr lang="es-ES" sz="2200" dirty="0"/>
              <a:t>urbanización privilegia el auge de la </a:t>
            </a:r>
            <a:r>
              <a:rPr lang="es-ES" sz="2200" dirty="0" smtClean="0"/>
              <a:t>s1ngularidad.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914262" y="2126600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es-ES" sz="2200" dirty="0" smtClean="0"/>
              <a:t>En </a:t>
            </a:r>
            <a:r>
              <a:rPr lang="es-ES" sz="2200" dirty="0"/>
              <a:t>las grandes ciudades se amplifica la cultura </a:t>
            </a:r>
            <a:r>
              <a:rPr lang="es-ES" sz="2200" dirty="0" smtClean="0"/>
              <a:t>s1ngular </a:t>
            </a:r>
            <a:r>
              <a:rPr lang="es-ES" sz="2200" dirty="0"/>
              <a:t>y puede crecer lo suficiente como para influir o transformar la cultura en general. </a:t>
            </a:r>
            <a:endParaRPr lang="es-ES" sz="2200" dirty="0" smtClean="0"/>
          </a:p>
        </p:txBody>
      </p:sp>
      <p:sp>
        <p:nvSpPr>
          <p:cNvPr id="7" name="Rectángulo 6"/>
          <p:cNvSpPr/>
          <p:nvPr/>
        </p:nvSpPr>
        <p:spPr>
          <a:xfrm>
            <a:off x="3913936" y="4256306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sz="2200" dirty="0" smtClean="0"/>
              <a:t>Toman </a:t>
            </a:r>
            <a:r>
              <a:rPr lang="es-ES" sz="2200" dirty="0"/>
              <a:t>carta de naturalización los nuevos estilos de vida</a:t>
            </a:r>
            <a:r>
              <a:rPr lang="es-ES" sz="2200" dirty="0" smtClean="0"/>
              <a:t>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914262" y="5325495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es-ES" sz="2200" dirty="0" smtClean="0"/>
              <a:t>Estos grupos urbanos </a:t>
            </a:r>
            <a:r>
              <a:rPr lang="es-ES" sz="2200" dirty="0"/>
              <a:t>pueden ayudarse unos a otros aun viviendo solos</a:t>
            </a:r>
            <a:r>
              <a:rPr lang="es-ES" sz="2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3651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41370"/>
            <a:ext cx="3292133" cy="2100512"/>
          </a:xfrm>
        </p:spPr>
        <p:txBody>
          <a:bodyPr>
            <a:normAutofit/>
          </a:bodyPr>
          <a:lstStyle/>
          <a:p>
            <a:pPr algn="ctr"/>
            <a:r>
              <a:rPr lang="es-ES" sz="4000" dirty="0" smtClean="0">
                <a:latin typeface="Calibri"/>
                <a:cs typeface="Calibri"/>
              </a:rPr>
              <a:t>¿Qué es la s1ngularidad?</a:t>
            </a:r>
            <a:endParaRPr lang="es-ES" sz="4000" dirty="0">
              <a:latin typeface="Calibri"/>
              <a:cs typeface="Calibri"/>
            </a:endParaRPr>
          </a:p>
        </p:txBody>
      </p:sp>
      <p:pic>
        <p:nvPicPr>
          <p:cNvPr id="9" name="Marcador de contenido 8" descr="enhanced-17596-1418584661-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r="4128"/>
          <a:stretch>
            <a:fillRect/>
          </a:stretch>
        </p:blipFill>
        <p:spPr>
          <a:xfrm rot="21229643">
            <a:off x="4085142" y="824799"/>
            <a:ext cx="4658735" cy="5077623"/>
          </a:xfrm>
        </p:spPr>
      </p:pic>
      <p:sp>
        <p:nvSpPr>
          <p:cNvPr id="5" name="CuadroTexto 4"/>
          <p:cNvSpPr txBox="1"/>
          <p:nvPr/>
        </p:nvSpPr>
        <p:spPr>
          <a:xfrm>
            <a:off x="0" y="2366573"/>
            <a:ext cx="3292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sz="2200" dirty="0" smtClean="0">
                <a:latin typeface="Calibri"/>
                <a:cs typeface="Calibri"/>
              </a:rPr>
              <a:t>El desarrollo del individualismo contemporáneo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-43292" y="3583621"/>
            <a:ext cx="27130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sz="2200" dirty="0" smtClean="0">
                <a:latin typeface="Calibri"/>
                <a:cs typeface="Calibri"/>
              </a:rPr>
              <a:t>La posibilidad de crear, ejercer y disfrutar la libertad consigo mismo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-104587" y="5089935"/>
            <a:ext cx="30181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sz="2200" dirty="0" smtClean="0">
                <a:latin typeface="Calibri"/>
                <a:cs typeface="Calibri"/>
              </a:rPr>
              <a:t>El gran experimento con uno mismo</a:t>
            </a:r>
          </a:p>
        </p:txBody>
      </p:sp>
    </p:spTree>
    <p:extLst>
      <p:ext uri="{BB962C8B-B14F-4D97-AF65-F5344CB8AC3E}">
        <p14:creationId xmlns:p14="http://schemas.microsoft.com/office/powerpoint/2010/main" val="4212078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423647" y="1228702"/>
            <a:ext cx="3436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/>
              <a:t>En el ámbito personal: lugar de residencia (departamento)</a:t>
            </a:r>
            <a:endParaRPr lang="es-ES" sz="2200" dirty="0"/>
          </a:p>
        </p:txBody>
      </p:sp>
      <p:pic>
        <p:nvPicPr>
          <p:cNvPr id="9" name="Imagen 8" descr="fotos-departamentos-de-solteros-del-df-body-image-1429822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0" y="212673"/>
            <a:ext cx="4799269" cy="3192474"/>
          </a:xfrm>
          <a:prstGeom prst="rect">
            <a:avLst/>
          </a:prstGeom>
        </p:spPr>
      </p:pic>
      <p:pic>
        <p:nvPicPr>
          <p:cNvPr id="12" name="Imagen 11" descr="fotos-departamentos-de-solteros-del-df-body-image-14298233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0" y="3436468"/>
            <a:ext cx="4941459" cy="3287058"/>
          </a:xfrm>
          <a:prstGeom prst="rect">
            <a:avLst/>
          </a:prstGeom>
        </p:spPr>
      </p:pic>
      <p:pic>
        <p:nvPicPr>
          <p:cNvPr id="11" name="Imagen 10" descr="fotos-departamentos-de-solteros-del-df-body-image-14298223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11" y="3436468"/>
            <a:ext cx="4941459" cy="328705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102659" y="2943482"/>
            <a:ext cx="375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“Departamentos de solteros del D.F” en VICE México (online) [acceso: 28 mayo 2015]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531301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Urbanización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 rot="925832">
            <a:off x="243213" y="-259740"/>
            <a:ext cx="3563437" cy="1291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500" dirty="0" smtClean="0"/>
              <a:t>Factores y cambios</a:t>
            </a:r>
            <a:endParaRPr lang="es-ES" sz="35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914262" y="1049408"/>
            <a:ext cx="48110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/>
              <a:t>En el ámbito público: lugares donde se atiende a este tipo de mercado potencial</a:t>
            </a:r>
            <a:endParaRPr lang="es-ES" sz="2200" dirty="0"/>
          </a:p>
        </p:txBody>
      </p:sp>
      <p:pic>
        <p:nvPicPr>
          <p:cNvPr id="5" name="Imagen 4" descr="Captura de pantalla 2015-06-04 03.11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20" y="2378684"/>
            <a:ext cx="5348941" cy="325413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526120" y="5835254"/>
            <a:ext cx="5079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Revista “Dónde Ir” (online)[acceso 28 mayo 2015]</a:t>
            </a:r>
          </a:p>
        </p:txBody>
      </p:sp>
    </p:spTree>
    <p:extLst>
      <p:ext uri="{BB962C8B-B14F-4D97-AF65-F5344CB8AC3E}">
        <p14:creationId xmlns:p14="http://schemas.microsoft.com/office/powerpoint/2010/main" val="1875127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407646" y="1228703"/>
            <a:ext cx="48110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/>
              <a:t>En el ámbito público: lugares donde se atiende a este tipo de mercado potencial</a:t>
            </a:r>
            <a:endParaRPr lang="es-ES" sz="2200" dirty="0"/>
          </a:p>
        </p:txBody>
      </p:sp>
      <p:pic>
        <p:nvPicPr>
          <p:cNvPr id="6" name="Imagen 5" descr="cicloton_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56" y="190500"/>
            <a:ext cx="4258562" cy="3193922"/>
          </a:xfrm>
          <a:prstGeom prst="rect">
            <a:avLst/>
          </a:prstGeom>
        </p:spPr>
      </p:pic>
      <p:pic>
        <p:nvPicPr>
          <p:cNvPr id="8" name="Imagen 7" descr="corredor-peatonal-madero_659x46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085" y="3182472"/>
            <a:ext cx="4709067" cy="3287057"/>
          </a:xfrm>
          <a:prstGeom prst="rect">
            <a:avLst/>
          </a:prstGeom>
        </p:spPr>
      </p:pic>
      <p:pic>
        <p:nvPicPr>
          <p:cNvPr id="9" name="Imagen 8" descr="Captura de pantalla 2015-06-04 03.18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5" y="3156323"/>
            <a:ext cx="4273503" cy="333198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691529" y="2846568"/>
            <a:ext cx="5079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Revista “Dónde Ir” (online)[acceso 28 mayo 2015]</a:t>
            </a:r>
          </a:p>
        </p:txBody>
      </p:sp>
    </p:spTree>
    <p:extLst>
      <p:ext uri="{BB962C8B-B14F-4D97-AF65-F5344CB8AC3E}">
        <p14:creationId xmlns:p14="http://schemas.microsoft.com/office/powerpoint/2010/main" val="1948081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-4500000">
            <a:off x="-629114" y="2820720"/>
            <a:ext cx="5064953" cy="1695631"/>
          </a:xfrm>
        </p:spPr>
        <p:txBody>
          <a:bodyPr/>
          <a:lstStyle/>
          <a:p>
            <a:r>
              <a:rPr lang="es-ES" dirty="0" smtClean="0"/>
              <a:t>SEMÁNTICA</a:t>
            </a:r>
            <a:endParaRPr lang="es-ES" dirty="0"/>
          </a:p>
        </p:txBody>
      </p:sp>
      <p:pic>
        <p:nvPicPr>
          <p:cNvPr id="4" name="Imagen 3" descr="Captura de pantalla 2015-06-03 14.58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589" y="400458"/>
            <a:ext cx="4930588" cy="630812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60824" y="123459"/>
            <a:ext cx="25237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/>
              <a:t>¡LENGUAJE!</a:t>
            </a:r>
            <a:endParaRPr lang="es-ES" sz="3000" b="1" dirty="0"/>
          </a:p>
        </p:txBody>
      </p:sp>
    </p:spTree>
    <p:extLst>
      <p:ext uri="{BB962C8B-B14F-4D97-AF65-F5344CB8AC3E}">
        <p14:creationId xmlns:p14="http://schemas.microsoft.com/office/powerpoint/2010/main" val="749422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6Ao8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89" y="1112700"/>
            <a:ext cx="6350000" cy="46863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285999" y="5858764"/>
            <a:ext cx="542996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 smtClean="0"/>
              <a:t>“Los </a:t>
            </a:r>
            <a:r>
              <a:rPr lang="es-ES" sz="2500" dirty="0" err="1" smtClean="0"/>
              <a:t>Simpsons</a:t>
            </a:r>
            <a:r>
              <a:rPr lang="es-ES" sz="2500" dirty="0" smtClean="0"/>
              <a:t>”, serie de televisión.</a:t>
            </a:r>
            <a:endParaRPr lang="es-ES" sz="2500" dirty="0"/>
          </a:p>
        </p:txBody>
      </p:sp>
      <p:sp>
        <p:nvSpPr>
          <p:cNvPr id="7" name="CuadroTexto 6"/>
          <p:cNvSpPr txBox="1"/>
          <p:nvPr/>
        </p:nvSpPr>
        <p:spPr>
          <a:xfrm>
            <a:off x="2812656" y="358588"/>
            <a:ext cx="49331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 smtClean="0"/>
              <a:t>NO TODO ES PERFECTO</a:t>
            </a:r>
            <a:endParaRPr lang="es-ES" sz="3000" b="1" dirty="0"/>
          </a:p>
        </p:txBody>
      </p:sp>
    </p:spTree>
    <p:extLst>
      <p:ext uri="{BB962C8B-B14F-4D97-AF65-F5344CB8AC3E}">
        <p14:creationId xmlns:p14="http://schemas.microsoft.com/office/powerpoint/2010/main" val="3399364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DISCRIMINACIÓN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3914588" y="227612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sz="2200" b="1" dirty="0" err="1" smtClean="0"/>
              <a:t>Solterismo</a:t>
            </a:r>
            <a:endParaRPr lang="es-ES" sz="2200" b="1" dirty="0" smtClean="0"/>
          </a:p>
          <a:p>
            <a:endParaRPr lang="es-ES" sz="2200" dirty="0"/>
          </a:p>
          <a:p>
            <a:pPr algn="just"/>
            <a:r>
              <a:rPr lang="es-ES" sz="2200" dirty="0" smtClean="0"/>
              <a:t>Denota </a:t>
            </a:r>
            <a:r>
              <a:rPr lang="es-ES" sz="2200" dirty="0"/>
              <a:t>de forma directa a la gente soltera y a las formas en que son discriminadas, marginadas y estigmatizadas. </a:t>
            </a:r>
          </a:p>
        </p:txBody>
      </p:sp>
      <p:pic>
        <p:nvPicPr>
          <p:cNvPr id="6" name="Imagen 5" descr="anigif_enhanced-32153-1422374577-1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4" y="2769623"/>
            <a:ext cx="50800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02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DISCRIMINACIÓN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3914588" y="908307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Tx/>
              <a:buChar char="•"/>
            </a:pPr>
            <a:r>
              <a:rPr lang="es-ES" sz="2200" b="1" dirty="0" err="1" smtClean="0"/>
              <a:t>Matrimanía</a:t>
            </a:r>
            <a:endParaRPr lang="es-ES" sz="2200" b="1" dirty="0" smtClean="0"/>
          </a:p>
          <a:p>
            <a:pPr algn="just"/>
            <a:endParaRPr lang="es-ES" sz="2200" dirty="0"/>
          </a:p>
          <a:p>
            <a:pPr algn="just"/>
            <a:r>
              <a:rPr lang="es-ES" sz="2200" dirty="0" smtClean="0"/>
              <a:t>La </a:t>
            </a:r>
            <a:r>
              <a:rPr lang="es-ES" sz="2200" dirty="0"/>
              <a:t>glorificación que se hace del matrimonio y de la vida en pareja.</a:t>
            </a:r>
          </a:p>
        </p:txBody>
      </p:sp>
      <p:pic>
        <p:nvPicPr>
          <p:cNvPr id="5" name="Imagen 4" descr="1213220943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69" y="2829858"/>
            <a:ext cx="4548433" cy="34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5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lamada ovalada 4"/>
          <p:cNvSpPr/>
          <p:nvPr/>
        </p:nvSpPr>
        <p:spPr>
          <a:xfrm>
            <a:off x="597647" y="1135530"/>
            <a:ext cx="2540000" cy="1643529"/>
          </a:xfrm>
          <a:prstGeom prst="wedgeEllipseCallout">
            <a:avLst>
              <a:gd name="adj1" fmla="val -67892"/>
              <a:gd name="adj2" fmla="val 48864"/>
            </a:avLst>
          </a:prstGeom>
          <a:noFill/>
          <a:ln w="57150" cmpd="sng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926354" y="1434352"/>
            <a:ext cx="18078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/>
              <a:t>Una persona soltera es inmadura</a:t>
            </a:r>
          </a:p>
        </p:txBody>
      </p:sp>
      <p:sp>
        <p:nvSpPr>
          <p:cNvPr id="10" name="Llamada ovalada 9"/>
          <p:cNvSpPr/>
          <p:nvPr/>
        </p:nvSpPr>
        <p:spPr>
          <a:xfrm>
            <a:off x="6367930" y="4216401"/>
            <a:ext cx="2540000" cy="1643529"/>
          </a:xfrm>
          <a:prstGeom prst="wedgeEllipseCallout">
            <a:avLst>
              <a:gd name="adj1" fmla="val 55049"/>
              <a:gd name="adj2" fmla="val 68864"/>
            </a:avLst>
          </a:prstGeom>
          <a:noFill/>
          <a:ln w="57150" cmpd="sng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6499412" y="4557059"/>
            <a:ext cx="2244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/>
              <a:t>Tienes miedo al compromiso</a:t>
            </a:r>
          </a:p>
        </p:txBody>
      </p:sp>
      <p:pic>
        <p:nvPicPr>
          <p:cNvPr id="14" name="Imagen 13" descr="anigif_enhanced-buzz-13931-1377121955-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994" y="957730"/>
            <a:ext cx="5239871" cy="2661854"/>
          </a:xfrm>
          <a:prstGeom prst="rect">
            <a:avLst/>
          </a:prstGeom>
        </p:spPr>
      </p:pic>
      <p:pic>
        <p:nvPicPr>
          <p:cNvPr id="15" name="Imagen 14" descr="anigif_enhanced-buzz-11648-1377529583-2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9" y="3782419"/>
            <a:ext cx="4758765" cy="267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80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ovalada 3"/>
          <p:cNvSpPr/>
          <p:nvPr/>
        </p:nvSpPr>
        <p:spPr>
          <a:xfrm>
            <a:off x="481106" y="1437340"/>
            <a:ext cx="2540000" cy="1643529"/>
          </a:xfrm>
          <a:prstGeom prst="wedgeEllipseCallout">
            <a:avLst>
              <a:gd name="adj1" fmla="val -59068"/>
              <a:gd name="adj2" fmla="val 41591"/>
            </a:avLst>
          </a:prstGeom>
          <a:noFill/>
          <a:ln w="57150" cmpd="sng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406403" y="1935298"/>
            <a:ext cx="2701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/>
              <a:t>¿</a:t>
            </a:r>
            <a:r>
              <a:rPr lang="es-ES" sz="2200" dirty="0" smtClean="0"/>
              <a:t>No te preocupa no tener hijos?</a:t>
            </a:r>
          </a:p>
        </p:txBody>
      </p:sp>
      <p:sp>
        <p:nvSpPr>
          <p:cNvPr id="6" name="Llamada ovalada 5"/>
          <p:cNvSpPr/>
          <p:nvPr/>
        </p:nvSpPr>
        <p:spPr>
          <a:xfrm>
            <a:off x="5647761" y="3481294"/>
            <a:ext cx="3018122" cy="1751105"/>
          </a:xfrm>
          <a:prstGeom prst="wedgeEllipseCallout">
            <a:avLst>
              <a:gd name="adj1" fmla="val 60932"/>
              <a:gd name="adj2" fmla="val 50682"/>
            </a:avLst>
          </a:prstGeom>
          <a:noFill/>
          <a:ln w="57150" cmpd="sng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5677645" y="3898135"/>
            <a:ext cx="31406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/>
              <a:t>Algún día, cuando estés casado, vas a desear ser soltero</a:t>
            </a:r>
          </a:p>
        </p:txBody>
      </p:sp>
      <p:pic>
        <p:nvPicPr>
          <p:cNvPr id="8" name="Imagen 7" descr="anigif_enhanced-buzz-14348-1377123560-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71" y="514536"/>
            <a:ext cx="4721412" cy="2662876"/>
          </a:xfrm>
          <a:prstGeom prst="rect">
            <a:avLst/>
          </a:prstGeom>
        </p:spPr>
      </p:pic>
      <p:pic>
        <p:nvPicPr>
          <p:cNvPr id="9" name="Imagen 8" descr="anigif_enhanced-buzz-15078-1377121747-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59" y="3625326"/>
            <a:ext cx="4243294" cy="22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40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ovalada 3"/>
          <p:cNvSpPr/>
          <p:nvPr/>
        </p:nvSpPr>
        <p:spPr>
          <a:xfrm>
            <a:off x="481106" y="1437340"/>
            <a:ext cx="2540000" cy="1643529"/>
          </a:xfrm>
          <a:prstGeom prst="wedgeEllipseCallout">
            <a:avLst>
              <a:gd name="adj1" fmla="val -59068"/>
              <a:gd name="adj2" fmla="val 41591"/>
            </a:avLst>
          </a:prstGeom>
          <a:noFill/>
          <a:ln w="57150" cmpd="sng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376521" y="1666360"/>
            <a:ext cx="2701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/>
              <a:t>Eres demasiado exigente por estar ocupada siempre</a:t>
            </a:r>
          </a:p>
        </p:txBody>
      </p:sp>
      <p:sp>
        <p:nvSpPr>
          <p:cNvPr id="6" name="Llamada ovalada 5"/>
          <p:cNvSpPr/>
          <p:nvPr/>
        </p:nvSpPr>
        <p:spPr>
          <a:xfrm>
            <a:off x="5304120" y="3783096"/>
            <a:ext cx="3304985" cy="2151531"/>
          </a:xfrm>
          <a:prstGeom prst="wedgeEllipseCallout">
            <a:avLst>
              <a:gd name="adj1" fmla="val 60932"/>
              <a:gd name="adj2" fmla="val 50682"/>
            </a:avLst>
          </a:prstGeom>
          <a:noFill/>
          <a:ln w="57150" cmpd="sng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5423648" y="4211896"/>
            <a:ext cx="3140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/>
              <a:t>La soledad en la vejez… es tremenda.</a:t>
            </a:r>
          </a:p>
        </p:txBody>
      </p:sp>
      <p:pic>
        <p:nvPicPr>
          <p:cNvPr id="8" name="Imagen 7" descr="anigif_enhanced-buzz-20035-1377122593-1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05" y="1071273"/>
            <a:ext cx="5139765" cy="2364292"/>
          </a:xfrm>
          <a:prstGeom prst="rect">
            <a:avLst/>
          </a:prstGeom>
        </p:spPr>
      </p:pic>
      <p:pic>
        <p:nvPicPr>
          <p:cNvPr id="9" name="Imagen 8" descr="anigif_enhanced-buzz-8547-1377120070-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69" y="3843788"/>
            <a:ext cx="4193592" cy="235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one-single-different-person_688x486.jpg"/>
          <p:cNvPicPr>
            <a:picLocks noChangeAspect="1"/>
          </p:cNvPicPr>
          <p:nvPr/>
        </p:nvPicPr>
        <p:blipFill>
          <a:blip r:embed="rId2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47" y="1971130"/>
            <a:ext cx="5624231" cy="397293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67655" y="21498"/>
            <a:ext cx="5064953" cy="1695631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¿QUIÉNES SON LOS S1NGULARES?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67983" y="1280154"/>
            <a:ext cx="3001683" cy="4044894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s-ES" sz="2200" dirty="0" smtClean="0"/>
              <a:t>Los que no cohabitan, por razones sentimentales, con otra persona.</a:t>
            </a:r>
          </a:p>
          <a:p>
            <a:pPr>
              <a:buFontTx/>
              <a:buChar char="•"/>
            </a:pPr>
            <a:r>
              <a:rPr lang="es-ES" sz="2200" dirty="0" smtClean="0"/>
              <a:t>Solteros jóvenes y adultos, separados, divorciados y viudos.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5472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94705" y="950547"/>
            <a:ext cx="5064953" cy="1695631"/>
          </a:xfrm>
        </p:spPr>
        <p:txBody>
          <a:bodyPr/>
          <a:lstStyle/>
          <a:p>
            <a:r>
              <a:rPr lang="es-ES" dirty="0" smtClean="0"/>
              <a:t>Ruptura de creencias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4004236" y="377148"/>
            <a:ext cx="4572000" cy="61863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es-ES" dirty="0" smtClean="0"/>
              <a:t>Pensar </a:t>
            </a:r>
            <a:r>
              <a:rPr lang="es-ES" dirty="0"/>
              <a:t>que la vida de pareja es la </a:t>
            </a:r>
            <a:r>
              <a:rPr lang="es-ES" dirty="0" smtClean="0"/>
              <a:t>norma.</a:t>
            </a:r>
          </a:p>
          <a:p>
            <a:pPr marL="285750" indent="-285750" algn="just">
              <a:buFontTx/>
              <a:buChar char="•"/>
            </a:pPr>
            <a:endParaRPr lang="es-ES" dirty="0" smtClean="0"/>
          </a:p>
          <a:p>
            <a:pPr marL="285750" indent="-285750" algn="just">
              <a:buFontTx/>
              <a:buChar char="•"/>
            </a:pPr>
            <a:r>
              <a:rPr lang="es-ES" dirty="0" smtClean="0"/>
              <a:t>Idealizar </a:t>
            </a:r>
            <a:r>
              <a:rPr lang="es-ES" dirty="0"/>
              <a:t>la vida en </a:t>
            </a:r>
            <a:r>
              <a:rPr lang="es-ES" dirty="0" smtClean="0"/>
              <a:t>pareja.</a:t>
            </a:r>
          </a:p>
          <a:p>
            <a:pPr marL="285750" indent="-285750" algn="just">
              <a:buFontTx/>
              <a:buChar char="•"/>
            </a:pPr>
            <a:endParaRPr lang="es-ES" dirty="0" smtClean="0"/>
          </a:p>
          <a:p>
            <a:pPr marL="285750" indent="-285750" algn="just">
              <a:buFontTx/>
              <a:buChar char="•"/>
            </a:pPr>
            <a:r>
              <a:rPr lang="es-ES" dirty="0" smtClean="0"/>
              <a:t>Explorar </a:t>
            </a:r>
            <a:r>
              <a:rPr lang="es-ES" dirty="0"/>
              <a:t>el valor de la interioridad que se da en la </a:t>
            </a:r>
            <a:r>
              <a:rPr lang="es-ES" dirty="0" smtClean="0"/>
              <a:t>individualidad.</a:t>
            </a:r>
          </a:p>
          <a:p>
            <a:pPr marL="285750" indent="-285750" algn="just">
              <a:buFontTx/>
              <a:buChar char="•"/>
            </a:pPr>
            <a:endParaRPr lang="es-ES" dirty="0" smtClean="0"/>
          </a:p>
          <a:p>
            <a:pPr marL="285750" indent="-285750" algn="just">
              <a:buFontTx/>
              <a:buChar char="•"/>
            </a:pPr>
            <a:r>
              <a:rPr lang="es-ES" dirty="0" smtClean="0"/>
              <a:t>Cuestionar </a:t>
            </a:r>
            <a:r>
              <a:rPr lang="es-ES" dirty="0"/>
              <a:t>el malestar que genera pensarse como “defectuosos</a:t>
            </a:r>
            <a:r>
              <a:rPr lang="es-ES" dirty="0" smtClean="0"/>
              <a:t>”.</a:t>
            </a:r>
          </a:p>
          <a:p>
            <a:pPr marL="285750" indent="-285750" algn="just">
              <a:buFontTx/>
              <a:buChar char="•"/>
            </a:pPr>
            <a:endParaRPr lang="es-ES" dirty="0" smtClean="0"/>
          </a:p>
          <a:p>
            <a:pPr marL="285750" indent="-285750" algn="just">
              <a:buFontTx/>
              <a:buChar char="•"/>
            </a:pPr>
            <a:r>
              <a:rPr lang="es-ES" dirty="0" smtClean="0"/>
              <a:t>Diferenciar </a:t>
            </a:r>
            <a:r>
              <a:rPr lang="es-ES" dirty="0"/>
              <a:t>soltería de celibato. Una sexualidad más abierta no es sinónimo de promiscuidad y de </a:t>
            </a:r>
            <a:r>
              <a:rPr lang="es-ES" dirty="0" smtClean="0"/>
              <a:t>frivolidad.</a:t>
            </a:r>
          </a:p>
          <a:p>
            <a:pPr marL="285750" indent="-285750" algn="just">
              <a:buFontTx/>
              <a:buChar char="•"/>
            </a:pPr>
            <a:endParaRPr lang="es-ES" dirty="0" smtClean="0"/>
          </a:p>
          <a:p>
            <a:pPr marL="285750" indent="-285750" algn="just">
              <a:buFontTx/>
              <a:buChar char="•"/>
            </a:pPr>
            <a:r>
              <a:rPr lang="es-ES" dirty="0" smtClean="0"/>
              <a:t>Los </a:t>
            </a:r>
            <a:r>
              <a:rPr lang="es-ES" dirty="0"/>
              <a:t>hijos e hijas de los solteros tienen, al igual que cualquier persona, retos diferentes y futuros </a:t>
            </a:r>
            <a:r>
              <a:rPr lang="es-ES" dirty="0" smtClean="0"/>
              <a:t>promisorios.</a:t>
            </a:r>
          </a:p>
          <a:p>
            <a:pPr marL="285750" indent="-285750" algn="just">
              <a:buFontTx/>
              <a:buChar char="•"/>
            </a:pPr>
            <a:endParaRPr lang="es-ES" dirty="0"/>
          </a:p>
          <a:p>
            <a:pPr marL="285750" indent="-285750" algn="just">
              <a:buFontTx/>
              <a:buChar char="•"/>
            </a:pPr>
            <a:r>
              <a:rPr lang="es-ES" dirty="0" smtClean="0"/>
              <a:t>Reconocer </a:t>
            </a:r>
            <a:r>
              <a:rPr lang="es-ES" dirty="0"/>
              <a:t>la trascendencia de sus acciones en la vida familiar, cultural, política y económica.</a:t>
            </a:r>
          </a:p>
        </p:txBody>
      </p:sp>
    </p:spTree>
    <p:extLst>
      <p:ext uri="{BB962C8B-B14F-4D97-AF65-F5344CB8AC3E}">
        <p14:creationId xmlns:p14="http://schemas.microsoft.com/office/powerpoint/2010/main" val="840699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79028" y="959716"/>
            <a:ext cx="4658735" cy="5077623"/>
          </a:xfrm>
        </p:spPr>
        <p:txBody>
          <a:bodyPr>
            <a:normAutofit/>
          </a:bodyPr>
          <a:lstStyle/>
          <a:p>
            <a:pPr algn="ctr"/>
            <a:r>
              <a:rPr lang="es-ES" sz="3500" dirty="0" smtClean="0"/>
              <a:t>La reputación de la soltería moderna hoy en día es desconcertante”</a:t>
            </a:r>
            <a:endParaRPr lang="es-ES" sz="3500" dirty="0"/>
          </a:p>
        </p:txBody>
      </p:sp>
    </p:spTree>
    <p:extLst>
      <p:ext uri="{BB962C8B-B14F-4D97-AF65-F5344CB8AC3E}">
        <p14:creationId xmlns:p14="http://schemas.microsoft.com/office/powerpoint/2010/main" val="2489743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olteria-eleccion-y-circunstancia-ma-antonieta-barragan-13604-MLA136135658_4125-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26" y="0"/>
            <a:ext cx="422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31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BIBLIOGRAFÍA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3771900" y="308192"/>
            <a:ext cx="527722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 err="1" smtClean="0"/>
              <a:t>Alberoni</a:t>
            </a:r>
            <a:r>
              <a:rPr lang="es-ES" dirty="0" smtClean="0"/>
              <a:t>, Francesco. “Enamoramiento y Amor”. Ed. </a:t>
            </a:r>
            <a:r>
              <a:rPr lang="es-ES" dirty="0" err="1" smtClean="0"/>
              <a:t>Gedisa</a:t>
            </a:r>
            <a:r>
              <a:rPr lang="es-ES" dirty="0" smtClean="0"/>
              <a:t>, Barcelona, 1993.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Anderson, Carol; Stewart, </a:t>
            </a:r>
            <a:r>
              <a:rPr lang="es-ES" dirty="0" err="1" smtClean="0"/>
              <a:t>Susan</a:t>
            </a:r>
            <a:r>
              <a:rPr lang="es-ES" dirty="0" smtClean="0"/>
              <a:t>. Et al. “Volando solas”, Barcelona, Paidós, 1997.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Attié</a:t>
            </a:r>
            <a:r>
              <a:rPr lang="es-ES" dirty="0" smtClean="0"/>
              <a:t>, </a:t>
            </a:r>
            <a:r>
              <a:rPr lang="es-ES" dirty="0" err="1" smtClean="0"/>
              <a:t>Thalia</a:t>
            </a:r>
            <a:r>
              <a:rPr lang="es-ES" dirty="0" smtClean="0"/>
              <a:t>. “El malestar de la pareja”, México, </a:t>
            </a:r>
            <a:r>
              <a:rPr lang="es-ES" dirty="0" err="1" smtClean="0"/>
              <a:t>Gernika</a:t>
            </a:r>
            <a:r>
              <a:rPr lang="es-ES" dirty="0" smtClean="0"/>
              <a:t>, 2001. 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Bella </a:t>
            </a:r>
            <a:r>
              <a:rPr lang="es-ES" dirty="0" err="1" smtClean="0"/>
              <a:t>DePaulo</a:t>
            </a:r>
            <a:r>
              <a:rPr lang="es-ES" dirty="0" smtClean="0"/>
              <a:t>. “</a:t>
            </a:r>
            <a:r>
              <a:rPr lang="es-ES" dirty="0" err="1" smtClean="0"/>
              <a:t>Singled</a:t>
            </a:r>
            <a:r>
              <a:rPr lang="es-ES" dirty="0"/>
              <a:t> </a:t>
            </a:r>
            <a:r>
              <a:rPr lang="es-ES" dirty="0" err="1" smtClean="0"/>
              <a:t>Out</a:t>
            </a:r>
            <a:r>
              <a:rPr lang="es-ES" dirty="0" smtClean="0"/>
              <a:t>”. New York, St. </a:t>
            </a:r>
            <a:r>
              <a:rPr lang="es-ES" dirty="0" err="1" smtClean="0"/>
              <a:t>Martin`s</a:t>
            </a:r>
            <a:r>
              <a:rPr lang="es-ES" dirty="0" smtClean="0"/>
              <a:t> Griffin, 2007.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Beck, </a:t>
            </a:r>
            <a:r>
              <a:rPr lang="es-ES" dirty="0" err="1" smtClean="0"/>
              <a:t>Ulrich</a:t>
            </a:r>
            <a:r>
              <a:rPr lang="es-ES" dirty="0" smtClean="0"/>
              <a:t>. “Hijos de la libertad”, México, Fondo de Cultura Económica, 1999.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 Beck, </a:t>
            </a:r>
            <a:r>
              <a:rPr lang="es-ES" dirty="0" err="1" smtClean="0"/>
              <a:t>Ulrich</a:t>
            </a:r>
            <a:r>
              <a:rPr lang="es-ES" dirty="0" smtClean="0"/>
              <a:t>; Beck-</a:t>
            </a:r>
            <a:r>
              <a:rPr lang="es-ES" dirty="0" err="1" smtClean="0"/>
              <a:t>Gernsheim</a:t>
            </a:r>
            <a:r>
              <a:rPr lang="es-ES" dirty="0" smtClean="0"/>
              <a:t>. “El normal caos del Amor”. Barcelona, Paidós, 2001.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Blanco Figueroa, Francisco. “Mujeres mexicanas del siglo XX”. México, </a:t>
            </a:r>
            <a:r>
              <a:rPr lang="es-ES" dirty="0" err="1" smtClean="0"/>
              <a:t>Edicol</a:t>
            </a:r>
            <a:r>
              <a:rPr lang="es-ES" dirty="0" smtClean="0"/>
              <a:t>, UAM, UNAM, IPN, UAEM, UANL, UACJ, 2001.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Castañeda, Marina. “El machismo invisible”, México, Grijalbo-Raya en el agua, 2002.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De </a:t>
            </a:r>
            <a:r>
              <a:rPr lang="es-ES" dirty="0" err="1" smtClean="0"/>
              <a:t>Beauvoir</a:t>
            </a:r>
            <a:r>
              <a:rPr lang="es-ES" dirty="0" smtClean="0"/>
              <a:t>, </a:t>
            </a:r>
            <a:r>
              <a:rPr lang="es-ES" dirty="0" err="1" smtClean="0"/>
              <a:t>Simone</a:t>
            </a:r>
            <a:r>
              <a:rPr lang="es-ES" dirty="0" smtClean="0"/>
              <a:t>. “El segundo sexo”, Buenos Aires, Ediciones Siglo XXI, 1975.</a:t>
            </a:r>
          </a:p>
        </p:txBody>
      </p:sp>
    </p:spTree>
    <p:extLst>
      <p:ext uri="{BB962C8B-B14F-4D97-AF65-F5344CB8AC3E}">
        <p14:creationId xmlns:p14="http://schemas.microsoft.com/office/powerpoint/2010/main" val="1646613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BIBLIOGRAFÍA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019176" y="358588"/>
            <a:ext cx="4915648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 err="1" smtClean="0"/>
              <a:t>Faludi</a:t>
            </a:r>
            <a:r>
              <a:rPr lang="es-ES" dirty="0" smtClean="0"/>
              <a:t>, </a:t>
            </a:r>
            <a:r>
              <a:rPr lang="es-ES" dirty="0" err="1" smtClean="0"/>
              <a:t>Susan</a:t>
            </a:r>
            <a:r>
              <a:rPr lang="es-ES" dirty="0" smtClean="0"/>
              <a:t>. “</a:t>
            </a:r>
            <a:r>
              <a:rPr lang="es-ES" dirty="0" err="1" smtClean="0"/>
              <a:t>Teh</a:t>
            </a:r>
            <a:r>
              <a:rPr lang="es-ES" dirty="0" smtClean="0"/>
              <a:t> </a:t>
            </a:r>
            <a:r>
              <a:rPr lang="es-ES" dirty="0" err="1" smtClean="0"/>
              <a:t>undercover</a:t>
            </a:r>
            <a:r>
              <a:rPr lang="es-ES" dirty="0" smtClean="0"/>
              <a:t> </a:t>
            </a:r>
            <a:r>
              <a:rPr lang="es-ES" dirty="0" err="1" smtClean="0"/>
              <a:t>war</a:t>
            </a:r>
            <a:r>
              <a:rPr lang="es-ES" dirty="0" smtClean="0"/>
              <a:t> </a:t>
            </a:r>
            <a:r>
              <a:rPr lang="es-ES" dirty="0" err="1" smtClean="0"/>
              <a:t>against</a:t>
            </a:r>
            <a:r>
              <a:rPr lang="es-ES" dirty="0" smtClean="0"/>
              <a:t> </a:t>
            </a:r>
            <a:r>
              <a:rPr lang="es-ES" dirty="0" err="1" smtClean="0"/>
              <a:t>american</a:t>
            </a:r>
            <a:r>
              <a:rPr lang="es-ES" dirty="0" smtClean="0"/>
              <a:t> </a:t>
            </a:r>
            <a:r>
              <a:rPr lang="es-ES" dirty="0" err="1" smtClean="0"/>
              <a:t>women</a:t>
            </a:r>
            <a:r>
              <a:rPr lang="es-ES" dirty="0" smtClean="0"/>
              <a:t>”, New York, Anchor </a:t>
            </a:r>
            <a:r>
              <a:rPr lang="es-ES" dirty="0" err="1" smtClean="0"/>
              <a:t>Books</a:t>
            </a:r>
            <a:r>
              <a:rPr lang="es-ES" dirty="0" smtClean="0"/>
              <a:t>, 1992.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Faludi</a:t>
            </a:r>
            <a:r>
              <a:rPr lang="es-ES" dirty="0" smtClean="0"/>
              <a:t>, </a:t>
            </a:r>
            <a:r>
              <a:rPr lang="es-ES" dirty="0" err="1" smtClean="0"/>
              <a:t>Susan</a:t>
            </a:r>
            <a:r>
              <a:rPr lang="es-ES" dirty="0" smtClean="0"/>
              <a:t>. “</a:t>
            </a:r>
            <a:r>
              <a:rPr lang="es-ES" dirty="0" err="1" smtClean="0"/>
              <a:t>Stiffed</a:t>
            </a:r>
            <a:r>
              <a:rPr lang="es-ES" dirty="0" smtClean="0"/>
              <a:t>: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Betrayal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American </a:t>
            </a:r>
            <a:r>
              <a:rPr lang="es-ES" dirty="0" err="1" smtClean="0"/>
              <a:t>Man</a:t>
            </a:r>
            <a:r>
              <a:rPr lang="es-ES" dirty="0" smtClean="0"/>
              <a:t>”, New York, Harper-Collins,2000.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Fielding</a:t>
            </a:r>
            <a:r>
              <a:rPr lang="es-ES" dirty="0" smtClean="0"/>
              <a:t>, Helen. “El diario de </a:t>
            </a:r>
            <a:r>
              <a:rPr lang="es-ES" dirty="0" err="1" smtClean="0"/>
              <a:t>Bridget</a:t>
            </a:r>
            <a:r>
              <a:rPr lang="es-ES" dirty="0" smtClean="0"/>
              <a:t> Jones” Barcelona, Lumen, 2008.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Fisher, Helen. “Anatomía del amor” Barcelona, Anagrama, 1992.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Fisher, Helen. “El primer sexo”, Madrid, Taurus, 1999. 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Fromm, Erich. “El arte de amar”, Barcelona, Paidós, 1998.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García Lorca, Federico. “Doña rosita la soltera o El lenguaje de las flores”, Madrid, Espasa Calpe, 1997.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Giddens</a:t>
            </a:r>
            <a:r>
              <a:rPr lang="es-ES" dirty="0" smtClean="0"/>
              <a:t>, Anthony. “La transformación de la intimidad. Sexualidad, amor y erotismo en las sociedades modernas”, Madrid, Cátedra, 1998.</a:t>
            </a:r>
          </a:p>
        </p:txBody>
      </p:sp>
    </p:spTree>
    <p:extLst>
      <p:ext uri="{BB962C8B-B14F-4D97-AF65-F5344CB8AC3E}">
        <p14:creationId xmlns:p14="http://schemas.microsoft.com/office/powerpoint/2010/main" val="82739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BIBLIOGRAFÍA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3695700" y="401509"/>
            <a:ext cx="5296274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 smtClean="0"/>
              <a:t>Gil Calvo, Enrique. “El nuevo sexo débil. Los dilemas del varón posmoderno”, Madrid, Temas de Hoy, 1997.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Gilmore</a:t>
            </a:r>
            <a:r>
              <a:rPr lang="es-ES" dirty="0" smtClean="0"/>
              <a:t>, David. “Hacerse hombre: concepciones culturales de la masculinidad”, Barcelona, Paidós, 1994.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Gómez de León Cruces, José y </a:t>
            </a:r>
            <a:r>
              <a:rPr lang="es-ES" dirty="0" err="1" smtClean="0"/>
              <a:t>Rabell</a:t>
            </a:r>
            <a:r>
              <a:rPr lang="es-ES" dirty="0" smtClean="0"/>
              <a:t> Romero, Cecilia (coordinadores) “La población de México. Tendencias y perspectivas sociodemográficas hacia el siglo XXI”, México, FCE-CONAPO, 2001.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Klinenberg</a:t>
            </a:r>
            <a:r>
              <a:rPr lang="es-ES" dirty="0" smtClean="0"/>
              <a:t>, Eric. “</a:t>
            </a:r>
            <a:r>
              <a:rPr lang="es-ES" dirty="0" err="1" smtClean="0"/>
              <a:t>Going</a:t>
            </a:r>
            <a:r>
              <a:rPr lang="es-ES" dirty="0" smtClean="0"/>
              <a:t> Solo: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extraordinary</a:t>
            </a:r>
            <a:r>
              <a:rPr lang="es-ES" dirty="0" smtClean="0"/>
              <a:t> </a:t>
            </a:r>
            <a:r>
              <a:rPr lang="es-ES" dirty="0" err="1" smtClean="0"/>
              <a:t>rise</a:t>
            </a:r>
            <a:r>
              <a:rPr lang="es-ES" dirty="0" smtClean="0"/>
              <a:t> and </a:t>
            </a:r>
            <a:r>
              <a:rPr lang="es-ES" dirty="0" err="1" smtClean="0"/>
              <a:t>surprising</a:t>
            </a:r>
            <a:r>
              <a:rPr lang="es-ES" dirty="0" smtClean="0"/>
              <a:t> appeal of living home”,  U.S, </a:t>
            </a:r>
            <a:r>
              <a:rPr lang="es-ES" dirty="0" err="1" smtClean="0"/>
              <a:t>Penguin</a:t>
            </a:r>
            <a:r>
              <a:rPr lang="es-ES" dirty="0" smtClean="0"/>
              <a:t> </a:t>
            </a:r>
            <a:r>
              <a:rPr lang="es-ES" dirty="0" err="1" smtClean="0"/>
              <a:t>Books</a:t>
            </a:r>
            <a:r>
              <a:rPr lang="es-ES" dirty="0" smtClean="0"/>
              <a:t>, 2013. 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Kolontay</a:t>
            </a:r>
            <a:r>
              <a:rPr lang="es-ES" dirty="0" smtClean="0"/>
              <a:t>, Alejandra. “La mujer nueva y la moral sexual”, México, Juan Pablos Editor, 1972.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Kreimerman</a:t>
            </a:r>
            <a:r>
              <a:rPr lang="es-ES" dirty="0"/>
              <a:t> </a:t>
            </a:r>
            <a:r>
              <a:rPr lang="es-ES" dirty="0" err="1" smtClean="0"/>
              <a:t>Lew</a:t>
            </a:r>
            <a:r>
              <a:rPr lang="es-ES" dirty="0" smtClean="0"/>
              <a:t>, Jessica. “La vida en rosa. El príncipe azul”, México, Grupo Resistencia 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Kundera</a:t>
            </a:r>
            <a:r>
              <a:rPr lang="es-ES" dirty="0" smtClean="0"/>
              <a:t>, </a:t>
            </a:r>
            <a:r>
              <a:rPr lang="es-ES" dirty="0" err="1" smtClean="0"/>
              <a:t>Milan</a:t>
            </a:r>
            <a:r>
              <a:rPr lang="es-ES" dirty="0" smtClean="0"/>
              <a:t>. “La inmortalidad”, México, </a:t>
            </a:r>
            <a:r>
              <a:rPr lang="es-ES" dirty="0" err="1" smtClean="0"/>
              <a:t>Tusquets</a:t>
            </a:r>
            <a:r>
              <a:rPr lang="es-ES" dirty="0"/>
              <a:t> </a:t>
            </a:r>
            <a:r>
              <a:rPr lang="es-ES" dirty="0" smtClean="0"/>
              <a:t>Editores, 1990.</a:t>
            </a:r>
          </a:p>
        </p:txBody>
      </p:sp>
    </p:spTree>
    <p:extLst>
      <p:ext uri="{BB962C8B-B14F-4D97-AF65-F5344CB8AC3E}">
        <p14:creationId xmlns:p14="http://schemas.microsoft.com/office/powerpoint/2010/main" val="2772204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BIBLIOGRAFÍA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019176" y="687294"/>
            <a:ext cx="4915648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 err="1" smtClean="0"/>
              <a:t>Lamourere</a:t>
            </a:r>
            <a:r>
              <a:rPr lang="es-ES" dirty="0" smtClean="0"/>
              <a:t>, </a:t>
            </a:r>
            <a:r>
              <a:rPr lang="es-ES" dirty="0" err="1" smtClean="0"/>
              <a:t>Odile</a:t>
            </a:r>
            <a:r>
              <a:rPr lang="es-ES" dirty="0" smtClean="0"/>
              <a:t>. “Los que vivimos solos”, Buenos Aires, Paidós, 1989.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Legorreta</a:t>
            </a:r>
            <a:r>
              <a:rPr lang="es-ES" dirty="0" smtClean="0"/>
              <a:t>, Deborah. “Las tres “es” de la mujer exitosa. Eficacia, ética y equilibrio de vida para el nuevo siglo”, México, Paidós, 2001.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Lipovetsky</a:t>
            </a:r>
            <a:r>
              <a:rPr lang="es-ES" dirty="0" smtClean="0"/>
              <a:t>, </a:t>
            </a:r>
            <a:r>
              <a:rPr lang="es-ES" dirty="0" err="1" smtClean="0"/>
              <a:t>Gilles</a:t>
            </a:r>
            <a:r>
              <a:rPr lang="es-ES" dirty="0" smtClean="0"/>
              <a:t>. “La tercera mujer”, Barcelona, Anagrama, 1999.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Martín-Gamero, Amalia. “Antología del feminismo”, Madrid, Alianza Editorial, 1975.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Millás</a:t>
            </a:r>
            <a:r>
              <a:rPr lang="es-ES" dirty="0" smtClean="0"/>
              <a:t>, Juan José. “La soledad era esto”, Barcelona, Destino, 1997.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Montero, Rosa. “Crónica del desamor”, Madrid, Debate, 1997.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Montero, Rosa. “Pasiones”, México,  Extra Alfaguara, 2000.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Norwood</a:t>
            </a:r>
            <a:r>
              <a:rPr lang="es-ES" dirty="0" smtClean="0"/>
              <a:t>, </a:t>
            </a:r>
            <a:r>
              <a:rPr lang="es-ES" dirty="0" err="1" smtClean="0"/>
              <a:t>Robin</a:t>
            </a:r>
            <a:r>
              <a:rPr lang="es-ES" dirty="0" smtClean="0"/>
              <a:t>. “Las mujeres que aman demasiado”, México, Javier Vergara Editor, 1986.</a:t>
            </a:r>
          </a:p>
        </p:txBody>
      </p:sp>
    </p:spTree>
    <p:extLst>
      <p:ext uri="{BB962C8B-B14F-4D97-AF65-F5344CB8AC3E}">
        <p14:creationId xmlns:p14="http://schemas.microsoft.com/office/powerpoint/2010/main" val="3532526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BIBLIOGRAFÍA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3525363" y="261877"/>
            <a:ext cx="542739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 err="1"/>
              <a:t>Paternostro</a:t>
            </a:r>
            <a:r>
              <a:rPr lang="es-ES" dirty="0"/>
              <a:t>, Silvana. “En la tierra de Dios y del hombre”. Buenos Aires, Editorial </a:t>
            </a:r>
            <a:r>
              <a:rPr lang="es-ES" dirty="0" smtClean="0"/>
              <a:t>Sudamericana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Paz, Octavio. “La llama doble. Amor y erotismo”, México, </a:t>
            </a:r>
            <a:r>
              <a:rPr lang="es-ES" dirty="0" err="1" smtClean="0"/>
              <a:t>Seix</a:t>
            </a:r>
            <a:r>
              <a:rPr lang="es-ES" dirty="0" smtClean="0"/>
              <a:t>-Barral, 1994.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Quilodrán</a:t>
            </a:r>
            <a:r>
              <a:rPr lang="es-ES" dirty="0" smtClean="0"/>
              <a:t> Salgado, Julieta. “Un siglo de matrimonio en México”, México, Colegio de México, 2001.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Reyes-Heroles, Federico. “El abismo”, México, 2002.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Riviere</a:t>
            </a:r>
            <a:r>
              <a:rPr lang="es-ES" dirty="0" smtClean="0"/>
              <a:t>, Margarita. “El mundo según las mujeres”, Madrid, Aguilar, 2000.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Reyes-Heroles, Federico. “El diario de Paloma Guerra”, Barcelona, Planeta, 2002.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Rodríguez Saravia, Patricia. “¿En dónde están los hombres?”, México, Grupo Editorial Norma, 2002. 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Szasz</a:t>
            </a:r>
            <a:r>
              <a:rPr lang="es-ES" dirty="0" smtClean="0"/>
              <a:t>, Ivonne y Lerner, Susana. “Sexualidades en México”, México, Colegio de México, 1998.</a:t>
            </a:r>
          </a:p>
          <a:p>
            <a:pPr marL="285750" indent="-285750">
              <a:buFontTx/>
              <a:buChar char="•"/>
            </a:pPr>
            <a:r>
              <a:rPr lang="es-ES" dirty="0" smtClean="0"/>
              <a:t>Torres, Maruja. “Mientras vivimos”, Barcelona, Planeta, 2001.  </a:t>
            </a:r>
          </a:p>
          <a:p>
            <a:pPr marL="285750" indent="-285750">
              <a:buFontTx/>
              <a:buChar char="•"/>
            </a:pPr>
            <a:r>
              <a:rPr lang="es-ES" dirty="0" err="1" smtClean="0"/>
              <a:t>Welti</a:t>
            </a:r>
            <a:r>
              <a:rPr lang="es-ES" dirty="0" smtClean="0"/>
              <a:t> Chanes, Carlos. “La fecundidad en México”, México, INEGI-UNAM, 1994.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1201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7158" y="-378412"/>
            <a:ext cx="2510120" cy="1196878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DATOS</a:t>
            </a:r>
            <a:endParaRPr lang="es-ES" dirty="0"/>
          </a:p>
        </p:txBody>
      </p:sp>
      <p:graphicFrame>
        <p:nvGraphicFramePr>
          <p:cNvPr id="14" name="Marcador de contenido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6581950"/>
              </p:ext>
            </p:extLst>
          </p:nvPr>
        </p:nvGraphicFramePr>
        <p:xfrm>
          <a:off x="3753889" y="138552"/>
          <a:ext cx="5149387" cy="3228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CuadroTexto 17"/>
          <p:cNvSpPr txBox="1"/>
          <p:nvPr/>
        </p:nvSpPr>
        <p:spPr>
          <a:xfrm>
            <a:off x="293056" y="1147999"/>
            <a:ext cx="2944500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/>
              <a:t>Configuración por estatus civil</a:t>
            </a:r>
            <a:r>
              <a:rPr lang="es-ES" sz="2200" i="1" dirty="0" smtClean="0"/>
              <a:t> </a:t>
            </a:r>
            <a:r>
              <a:rPr lang="es-ES" sz="2200" dirty="0" smtClean="0"/>
              <a:t>entre hombres y mujeres: </a:t>
            </a:r>
          </a:p>
          <a:p>
            <a:pPr marL="285750" indent="-285750">
              <a:buFontTx/>
              <a:buChar char="•"/>
            </a:pPr>
            <a:r>
              <a:rPr lang="es-ES" sz="2200" dirty="0" smtClean="0"/>
              <a:t>57%  </a:t>
            </a:r>
            <a:r>
              <a:rPr lang="es-ES" sz="2200" dirty="0" err="1" smtClean="0"/>
              <a:t>Solter@s</a:t>
            </a:r>
            <a:endParaRPr lang="es-ES" sz="2200" dirty="0" smtClean="0"/>
          </a:p>
          <a:p>
            <a:pPr marL="285750" indent="-285750">
              <a:buFontTx/>
              <a:buChar char="•"/>
            </a:pPr>
            <a:r>
              <a:rPr lang="es-ES" sz="2200" dirty="0" smtClean="0"/>
              <a:t>20%  Separados</a:t>
            </a:r>
          </a:p>
          <a:p>
            <a:pPr marL="285750" indent="-285750">
              <a:buFontTx/>
              <a:buChar char="•"/>
            </a:pPr>
            <a:r>
              <a:rPr lang="es-ES" sz="2200" dirty="0" smtClean="0"/>
              <a:t>14%  Viudos</a:t>
            </a:r>
          </a:p>
          <a:p>
            <a:pPr marL="285750" indent="-285750">
              <a:buFontTx/>
              <a:buChar char="•"/>
            </a:pPr>
            <a:r>
              <a:rPr lang="es-ES" sz="2200" dirty="0" smtClean="0"/>
              <a:t>8%    Divorciados</a:t>
            </a:r>
          </a:p>
        </p:txBody>
      </p:sp>
      <p:graphicFrame>
        <p:nvGraphicFramePr>
          <p:cNvPr id="19" name="Marcador de contenid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9088184"/>
              </p:ext>
            </p:extLst>
          </p:nvPr>
        </p:nvGraphicFramePr>
        <p:xfrm>
          <a:off x="2348125" y="3610211"/>
          <a:ext cx="6112280" cy="3490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5404265" y="3111887"/>
            <a:ext cx="2027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Fuente: INEGI Censo 2010</a:t>
            </a:r>
            <a:endParaRPr lang="es-ES" sz="12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68672" y="3934689"/>
            <a:ext cx="2944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>
                <a:latin typeface="Calibri"/>
                <a:cs typeface="Calibri"/>
              </a:rPr>
              <a:t>Del porcentaje de los s1ngulares del </a:t>
            </a:r>
            <a:r>
              <a:rPr lang="es-ES" sz="2200" b="1" dirty="0" smtClean="0">
                <a:latin typeface="Calibri"/>
                <a:cs typeface="Calibri"/>
              </a:rPr>
              <a:t>TFJFA</a:t>
            </a:r>
            <a:r>
              <a:rPr lang="es-ES" sz="2200" dirty="0" smtClean="0">
                <a:latin typeface="Calibri"/>
                <a:cs typeface="Calibri"/>
              </a:rPr>
              <a:t>: </a:t>
            </a:r>
          </a:p>
          <a:p>
            <a:pPr marL="285750" indent="-285750">
              <a:buFontTx/>
              <a:buChar char="•"/>
            </a:pPr>
            <a:r>
              <a:rPr lang="es-ES" sz="2200" dirty="0" smtClean="0">
                <a:latin typeface="Calibri"/>
                <a:cs typeface="Calibri"/>
              </a:rPr>
              <a:t>74% </a:t>
            </a:r>
            <a:r>
              <a:rPr lang="es-ES" sz="2200" dirty="0">
                <a:latin typeface="Calibri"/>
                <a:cs typeface="Calibri"/>
              </a:rPr>
              <a:t>s</a:t>
            </a:r>
            <a:r>
              <a:rPr lang="es-ES" sz="2200" dirty="0" smtClean="0">
                <a:latin typeface="Calibri"/>
                <a:cs typeface="Calibri"/>
              </a:rPr>
              <a:t>on </a:t>
            </a:r>
            <a:r>
              <a:rPr lang="es-ES" sz="2200" dirty="0">
                <a:latin typeface="Calibri"/>
                <a:cs typeface="Calibri"/>
              </a:rPr>
              <a:t>m</a:t>
            </a:r>
            <a:r>
              <a:rPr lang="es-ES" sz="2200" dirty="0" smtClean="0">
                <a:latin typeface="Calibri"/>
                <a:cs typeface="Calibri"/>
              </a:rPr>
              <a:t>ujeres</a:t>
            </a:r>
          </a:p>
          <a:p>
            <a:pPr marL="285750" indent="-285750">
              <a:buFontTx/>
              <a:buChar char="•"/>
            </a:pPr>
            <a:r>
              <a:rPr lang="es-ES" sz="2200" dirty="0" smtClean="0">
                <a:latin typeface="Calibri"/>
                <a:cs typeface="Calibri"/>
              </a:rPr>
              <a:t>59% son hombres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0452279" y="20097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0366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318396" y="-970016"/>
            <a:ext cx="5064953" cy="1695631"/>
          </a:xfrm>
        </p:spPr>
        <p:txBody>
          <a:bodyPr>
            <a:normAutofit/>
          </a:bodyPr>
          <a:lstStyle/>
          <a:p>
            <a:r>
              <a:rPr lang="es-ES" sz="4000" dirty="0" smtClean="0"/>
              <a:t>NUMERALIA</a:t>
            </a:r>
            <a:endParaRPr lang="es-ES" sz="4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1221978"/>
            <a:ext cx="344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 smtClean="0"/>
              <a:t>En México hay 4.7 millones de solteros (nunca casados) de 28 a 45 años.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0" y="2302841"/>
            <a:ext cx="329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 smtClean="0"/>
              <a:t>Generan 80 mil millones de pesos al mes.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" y="3053989"/>
            <a:ext cx="2846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 smtClean="0"/>
              <a:t>De 28 millones de hogares en México, el 35% están habitados por solteros.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835885" y="356283"/>
            <a:ext cx="530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 smtClean="0"/>
              <a:t>En el país existen hasta 11 tipos de familias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766110" y="725615"/>
            <a:ext cx="53081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•"/>
            </a:pPr>
            <a:r>
              <a:rPr lang="es-ES" dirty="0" smtClean="0"/>
              <a:t>Papá, mamá y niños</a:t>
            </a:r>
          </a:p>
          <a:p>
            <a:pPr marL="742950" lvl="1" indent="-285750">
              <a:buFontTx/>
              <a:buChar char="•"/>
            </a:pPr>
            <a:r>
              <a:rPr lang="es-ES" dirty="0" smtClean="0"/>
              <a:t>Papá, mamá y jóvenes</a:t>
            </a:r>
          </a:p>
          <a:p>
            <a:pPr marL="742950" lvl="1" indent="-285750">
              <a:buFontTx/>
              <a:buChar char="•"/>
            </a:pPr>
            <a:r>
              <a:rPr lang="es-ES" dirty="0" smtClean="0"/>
              <a:t>Pareja, hijos y otros parientes</a:t>
            </a:r>
          </a:p>
          <a:p>
            <a:pPr marL="742950" lvl="1" indent="-285750">
              <a:buFontTx/>
              <a:buChar char="•"/>
            </a:pPr>
            <a:r>
              <a:rPr lang="es-ES" dirty="0" smtClean="0"/>
              <a:t>Familia reconstruida</a:t>
            </a:r>
          </a:p>
          <a:p>
            <a:pPr marL="742950" lvl="1" indent="-285750">
              <a:buFontTx/>
              <a:buChar char="•"/>
            </a:pPr>
            <a:r>
              <a:rPr lang="es-ES" b="1" dirty="0" smtClean="0">
                <a:solidFill>
                  <a:srgbClr val="0000FF"/>
                </a:solidFill>
              </a:rPr>
              <a:t>Pareja joven sin hijos. Entre ellos los DINK (</a:t>
            </a:r>
            <a:r>
              <a:rPr lang="es-ES" b="1" dirty="0" err="1" smtClean="0">
                <a:solidFill>
                  <a:srgbClr val="0000FF"/>
                </a:solidFill>
              </a:rPr>
              <a:t>Double</a:t>
            </a:r>
            <a:r>
              <a:rPr lang="es-ES" b="1" dirty="0" smtClean="0">
                <a:solidFill>
                  <a:srgbClr val="0000FF"/>
                </a:solidFill>
              </a:rPr>
              <a:t> </a:t>
            </a:r>
            <a:r>
              <a:rPr lang="es-ES" b="1" dirty="0" err="1" smtClean="0">
                <a:solidFill>
                  <a:srgbClr val="0000FF"/>
                </a:solidFill>
              </a:rPr>
              <a:t>income</a:t>
            </a:r>
            <a:r>
              <a:rPr lang="es-ES" b="1" dirty="0" smtClean="0">
                <a:solidFill>
                  <a:srgbClr val="0000FF"/>
                </a:solidFill>
              </a:rPr>
              <a:t> “doble sueldo”, sin niños de por medio).</a:t>
            </a:r>
          </a:p>
          <a:p>
            <a:pPr marL="742950" lvl="1" indent="-285750">
              <a:buFontTx/>
              <a:buChar char="•"/>
            </a:pPr>
            <a:r>
              <a:rPr lang="es-ES" dirty="0" smtClean="0"/>
              <a:t>Nido vacío</a:t>
            </a:r>
          </a:p>
          <a:p>
            <a:pPr marL="742950" lvl="1" indent="-285750">
              <a:buFontTx/>
              <a:buChar char="•"/>
            </a:pPr>
            <a:r>
              <a:rPr lang="es-ES" b="1" dirty="0" smtClean="0">
                <a:solidFill>
                  <a:srgbClr val="0000FF"/>
                </a:solidFill>
              </a:rPr>
              <a:t>Pareja del mismo sexo</a:t>
            </a:r>
          </a:p>
          <a:p>
            <a:pPr marL="742950" lvl="1" indent="-285750">
              <a:buFontTx/>
              <a:buChar char="•"/>
            </a:pPr>
            <a:r>
              <a:rPr lang="es-ES" dirty="0" smtClean="0"/>
              <a:t>Papá solo con hijos</a:t>
            </a:r>
          </a:p>
          <a:p>
            <a:pPr marL="742950" lvl="1" indent="-285750">
              <a:buFontTx/>
              <a:buChar char="•"/>
            </a:pPr>
            <a:r>
              <a:rPr lang="es-ES" dirty="0" smtClean="0"/>
              <a:t>Mamá sola con hijos</a:t>
            </a:r>
          </a:p>
          <a:p>
            <a:pPr marL="742950" lvl="1" indent="-285750">
              <a:buFontTx/>
              <a:buChar char="•"/>
            </a:pPr>
            <a:r>
              <a:rPr lang="es-ES" b="1" dirty="0" smtClean="0">
                <a:solidFill>
                  <a:srgbClr val="0000FF"/>
                </a:solidFill>
              </a:rPr>
              <a:t>Co-residentes</a:t>
            </a:r>
          </a:p>
          <a:p>
            <a:pPr marL="742950" lvl="1" indent="-285750">
              <a:buFontTx/>
              <a:buChar char="•"/>
            </a:pPr>
            <a:r>
              <a:rPr lang="es-ES" b="1" dirty="0" smtClean="0">
                <a:solidFill>
                  <a:srgbClr val="0000FF"/>
                </a:solidFill>
              </a:rPr>
              <a:t>Familia unipersonal. Unidad familiar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003810" y="5027068"/>
            <a:ext cx="6070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 smtClean="0"/>
              <a:t>De 1996 a 2006, a  nivel mundial el número de personas que viven solas tuvieron un crecimiento del 33%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989379" y="5901017"/>
            <a:ext cx="6070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 smtClean="0"/>
              <a:t>En 2020 habrá 334 millones de hogares unipersonales a nivel mundial.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003810" y="4387684"/>
            <a:ext cx="6070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/>
              <a:t>C</a:t>
            </a:r>
            <a:r>
              <a:rPr lang="es-ES" dirty="0" smtClean="0"/>
              <a:t>iudad de México cuenta con el mayor número de s1ngulares 50.3%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" y="4365974"/>
            <a:ext cx="2497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 smtClean="0"/>
              <a:t>En México para 2050, uno de cada tres hogares estará conformado por una persona.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0" y="6004013"/>
            <a:ext cx="2424451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s-ES" sz="1200" dirty="0" smtClean="0"/>
              <a:t>Fuentes: INEGI e Instituto de Investigaciones Sociales S.C, Centro de Investigación de la S1ngularidad y </a:t>
            </a:r>
            <a:r>
              <a:rPr lang="es-ES" sz="1200" dirty="0" err="1" smtClean="0"/>
              <a:t>Euromonitor</a:t>
            </a:r>
            <a:r>
              <a:rPr lang="es-ES" sz="1200" dirty="0"/>
              <a:t> </a:t>
            </a:r>
            <a:r>
              <a:rPr lang="es-ES" sz="1200" dirty="0" smtClean="0"/>
              <a:t>International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500191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522318"/>
            <a:ext cx="3853143" cy="1901784"/>
          </a:xfrm>
        </p:spPr>
        <p:txBody>
          <a:bodyPr>
            <a:normAutofit/>
          </a:bodyPr>
          <a:lstStyle/>
          <a:p>
            <a:pPr algn="l"/>
            <a:r>
              <a:rPr lang="es-ES" sz="3300" dirty="0" smtClean="0"/>
              <a:t>Estados Unidos:</a:t>
            </a:r>
            <a:br>
              <a:rPr lang="es-ES" sz="3300" dirty="0" smtClean="0"/>
            </a:br>
            <a:r>
              <a:rPr lang="es-ES" sz="3300" dirty="0" smtClean="0"/>
              <a:t>país de solteros</a:t>
            </a:r>
            <a:endParaRPr lang="es-ES" sz="33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1318396" y="-970016"/>
            <a:ext cx="5064953" cy="1695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000" smtClean="0"/>
              <a:t>NUMERALIA</a:t>
            </a:r>
            <a:endParaRPr lang="es-ES" sz="4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717695" y="1774193"/>
            <a:ext cx="5128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es-ES" dirty="0" smtClean="0"/>
              <a:t>En  1976, Estados Unidos tenía una población soltera  de 37.6%.  Para 2014 creció a 51.2%.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17695" y="3154742"/>
            <a:ext cx="5128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es-ES" dirty="0" smtClean="0"/>
              <a:t>Los solteros constituyen más de la mitad de la población en 27 de los 50 Estados norteamericanos.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140599" y="6046204"/>
            <a:ext cx="6118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</a:t>
            </a:r>
            <a:r>
              <a:rPr lang="es-ES" sz="1200" dirty="0" err="1" smtClean="0"/>
              <a:t>Quartz</a:t>
            </a:r>
            <a:r>
              <a:rPr lang="es-ES" sz="1200" dirty="0" smtClean="0"/>
              <a:t>, (2015). </a:t>
            </a:r>
            <a:r>
              <a:rPr lang="es-ES" sz="1200" dirty="0" smtClean="0">
                <a:hlinkClick r:id="rId2"/>
              </a:rPr>
              <a:t>That´s it –the US is now officially a nation of singles </a:t>
            </a:r>
            <a:r>
              <a:rPr lang="es-ES" sz="1200" dirty="0" smtClean="0"/>
              <a:t>(online) </a:t>
            </a:r>
            <a:r>
              <a:rPr lang="es-ES" sz="1200" dirty="0"/>
              <a:t>[</a:t>
            </a:r>
            <a:r>
              <a:rPr lang="es-ES" sz="1200" dirty="0" smtClean="0"/>
              <a:t>acceso 28 mayo. 2015] </a:t>
            </a:r>
            <a:endParaRPr lang="es-ES" sz="1200" dirty="0"/>
          </a:p>
        </p:txBody>
      </p:sp>
      <p:pic>
        <p:nvPicPr>
          <p:cNvPr id="12" name="Imagen 11" descr="6dcd7b92-78b2-4ee2-b0f4-3e51409e6351.jpg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2" y="2512857"/>
            <a:ext cx="3248915" cy="3557667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853142" y="4629150"/>
            <a:ext cx="499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* Este censo  considera como población adulta a jóvenes mayores de 16 años.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19014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925832">
            <a:off x="243213" y="-259740"/>
            <a:ext cx="3563437" cy="1291660"/>
          </a:xfrm>
        </p:spPr>
        <p:txBody>
          <a:bodyPr>
            <a:normAutofit/>
          </a:bodyPr>
          <a:lstStyle/>
          <a:p>
            <a:r>
              <a:rPr lang="es-ES" sz="3500" dirty="0" smtClean="0"/>
              <a:t>Factores y cambios</a:t>
            </a:r>
            <a:endParaRPr lang="es-ES" sz="3500" dirty="0"/>
          </a:p>
        </p:txBody>
      </p:sp>
      <p:sp>
        <p:nvSpPr>
          <p:cNvPr id="6" name="CuadroTexto 5"/>
          <p:cNvSpPr txBox="1"/>
          <p:nvPr/>
        </p:nvSpPr>
        <p:spPr>
          <a:xfrm rot="839523">
            <a:off x="371786" y="1008782"/>
            <a:ext cx="297241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sz="2200" dirty="0" smtClean="0"/>
              <a:t>La transformación educativa y financiera en la mujer</a:t>
            </a:r>
          </a:p>
          <a:p>
            <a:endParaRPr lang="es-ES" sz="2200" dirty="0" smtClean="0"/>
          </a:p>
          <a:p>
            <a:pPr marL="285750" indent="-285750">
              <a:buFontTx/>
              <a:buChar char="•"/>
            </a:pPr>
            <a:r>
              <a:rPr lang="es-ES" sz="2200" dirty="0" smtClean="0"/>
              <a:t>Agendas individuales</a:t>
            </a:r>
          </a:p>
          <a:p>
            <a:pPr marL="285750" indent="-285750">
              <a:buFontTx/>
              <a:buChar char="•"/>
            </a:pPr>
            <a:endParaRPr lang="es-ES" sz="2200" dirty="0"/>
          </a:p>
          <a:p>
            <a:pPr marL="285750" indent="-285750">
              <a:buFontTx/>
              <a:buChar char="•"/>
            </a:pPr>
            <a:r>
              <a:rPr lang="es-ES" sz="2200" dirty="0" smtClean="0"/>
              <a:t>Longevidad</a:t>
            </a:r>
          </a:p>
          <a:p>
            <a:endParaRPr lang="es-ES" sz="2200" dirty="0" smtClean="0"/>
          </a:p>
          <a:p>
            <a:pPr marL="285750" indent="-285750">
              <a:buFontTx/>
              <a:buChar char="•"/>
            </a:pPr>
            <a:r>
              <a:rPr lang="es-ES" sz="2200" dirty="0" smtClean="0"/>
              <a:t>Revolución tecnológica </a:t>
            </a:r>
          </a:p>
          <a:p>
            <a:pPr marL="285750" indent="-285750">
              <a:buFontTx/>
              <a:buChar char="•"/>
            </a:pPr>
            <a:endParaRPr lang="es-ES" sz="2200" dirty="0" smtClean="0"/>
          </a:p>
          <a:p>
            <a:pPr marL="285750" indent="-285750">
              <a:buFontTx/>
              <a:buChar char="•"/>
            </a:pPr>
            <a:r>
              <a:rPr lang="es-ES" sz="2200" dirty="0" smtClean="0"/>
              <a:t>Urbanización</a:t>
            </a:r>
            <a:endParaRPr lang="es-ES" sz="2200" dirty="0"/>
          </a:p>
        </p:txBody>
      </p:sp>
      <p:pic>
        <p:nvPicPr>
          <p:cNvPr id="13" name="Imagen 12" descr="anigif_enhanced-buzz-23483-1375212834-4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55" y="1897781"/>
            <a:ext cx="5169648" cy="290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20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500" dirty="0"/>
              <a:t>La transformación educativa y financiera en la mujer</a:t>
            </a:r>
            <a:br>
              <a:rPr lang="es-ES" sz="3500" dirty="0"/>
            </a:br>
            <a:endParaRPr lang="es-ES" sz="35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 rot="925832">
            <a:off x="243213" y="-259740"/>
            <a:ext cx="3563437" cy="1291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500" dirty="0" smtClean="0"/>
              <a:t>Factores y cambios</a:t>
            </a:r>
            <a:endParaRPr lang="es-ES" sz="3500" dirty="0"/>
          </a:p>
        </p:txBody>
      </p:sp>
      <p:sp>
        <p:nvSpPr>
          <p:cNvPr id="9" name="CuadroTexto 8"/>
          <p:cNvSpPr txBox="1"/>
          <p:nvPr/>
        </p:nvSpPr>
        <p:spPr>
          <a:xfrm>
            <a:off x="3705412" y="1021037"/>
            <a:ext cx="4870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PRIMER ANTECEDENTE DE SOLTERÍA FORZADA “LAS MUJERES DEL EXCEDENTE”</a:t>
            </a:r>
            <a:endParaRPr lang="es-ES" b="1" dirty="0"/>
          </a:p>
        </p:txBody>
      </p:sp>
      <p:sp>
        <p:nvSpPr>
          <p:cNvPr id="10" name="Rectángulo 9"/>
          <p:cNvSpPr/>
          <p:nvPr/>
        </p:nvSpPr>
        <p:spPr>
          <a:xfrm>
            <a:off x="3372963" y="2568790"/>
            <a:ext cx="5367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 smtClean="0"/>
              <a:t>En la Primera Guerra Mundial, murieron 750 mil soldados británicos. </a:t>
            </a:r>
            <a:r>
              <a:rPr lang="es-ES" b="1" dirty="0" smtClean="0"/>
              <a:t>Consecuencia:</a:t>
            </a:r>
            <a:r>
              <a:rPr lang="es-ES" dirty="0" smtClean="0"/>
              <a:t> en 1921 había un millón 750 mil inglesas solteras.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135812" y="4168588"/>
            <a:ext cx="560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•"/>
            </a:pPr>
            <a:r>
              <a:rPr lang="es-ES" dirty="0" smtClean="0"/>
              <a:t>Las mujeres sin marido se convirtieron en un problema de su tiempo,</a:t>
            </a:r>
            <a:r>
              <a:rPr lang="es-ES" b="1" dirty="0" smtClean="0"/>
              <a:t> “El problema de las mujeres que sobran: dos millones nunca serán esposas”</a:t>
            </a:r>
            <a:r>
              <a:rPr lang="es-ES" dirty="0" smtClean="0"/>
              <a:t>, eran los titulares de diarios ingleses de aquel momento. </a:t>
            </a:r>
          </a:p>
        </p:txBody>
      </p:sp>
    </p:spTree>
    <p:extLst>
      <p:ext uri="{BB962C8B-B14F-4D97-AF65-F5344CB8AC3E}">
        <p14:creationId xmlns:p14="http://schemas.microsoft.com/office/powerpoint/2010/main" val="1604185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 rot="17100000">
            <a:off x="-633894" y="2921988"/>
            <a:ext cx="5064953" cy="1695631"/>
          </a:xfrm>
        </p:spPr>
        <p:txBody>
          <a:bodyPr>
            <a:noAutofit/>
          </a:bodyPr>
          <a:lstStyle/>
          <a:p>
            <a:r>
              <a:rPr lang="es-ES" sz="3500" dirty="0"/>
              <a:t>La transformación educativa y financiera en la mujer</a:t>
            </a:r>
            <a:br>
              <a:rPr lang="es-ES" sz="3500" dirty="0"/>
            </a:br>
            <a:endParaRPr lang="es-ES" sz="35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 rot="925832">
            <a:off x="243213" y="-259740"/>
            <a:ext cx="3563437" cy="1291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500" dirty="0" smtClean="0"/>
              <a:t>Factores y cambios</a:t>
            </a:r>
            <a:endParaRPr lang="es-ES" sz="3500" dirty="0"/>
          </a:p>
        </p:txBody>
      </p:sp>
      <p:pic>
        <p:nvPicPr>
          <p:cNvPr id="6" name="Imagen 5" descr="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95" y="4158456"/>
            <a:ext cx="3235885" cy="2554646"/>
          </a:xfrm>
          <a:prstGeom prst="rect">
            <a:avLst/>
          </a:prstGeom>
        </p:spPr>
      </p:pic>
      <p:pic>
        <p:nvPicPr>
          <p:cNvPr id="7" name="Imagen 6" descr="feministas-e-sufrage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08" y="2670774"/>
            <a:ext cx="2480236" cy="3728567"/>
          </a:xfrm>
          <a:prstGeom prst="rect">
            <a:avLst/>
          </a:prstGeom>
        </p:spPr>
      </p:pic>
      <p:pic>
        <p:nvPicPr>
          <p:cNvPr id="9" name="Imagen 8" descr="las-brujas-de-la-noche-II-guerra-mundia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43" y="135773"/>
            <a:ext cx="4303059" cy="2154917"/>
          </a:xfrm>
          <a:prstGeom prst="rect">
            <a:avLst/>
          </a:prstGeom>
        </p:spPr>
      </p:pic>
      <p:pic>
        <p:nvPicPr>
          <p:cNvPr id="10" name="Imagen 9" descr="mata_hari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73" y="2372100"/>
            <a:ext cx="2271061" cy="171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52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ntrado">
  <a:themeElements>
    <a:clrScheme name="Personalizar 2">
      <a:dk1>
        <a:srgbClr val="419928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Centrado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entrado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Centrado.thmx</Template>
  <TotalTime>917</TotalTime>
  <Words>2263</Words>
  <Application>Microsoft Office PowerPoint</Application>
  <PresentationFormat>Presentación en pantalla (4:3)</PresentationFormat>
  <Paragraphs>209</Paragraphs>
  <Slides>37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Centrado</vt:lpstr>
      <vt:lpstr>S1ngularidad: mujeres y hombres del siglo XXI</vt:lpstr>
      <vt:lpstr>¿Qué es la s1ngularidad?</vt:lpstr>
      <vt:lpstr>¿QUIÉNES SON LOS S1NGULARES?</vt:lpstr>
      <vt:lpstr>DATOS</vt:lpstr>
      <vt:lpstr>NUMERALIA</vt:lpstr>
      <vt:lpstr>Estados Unidos: país de solteros</vt:lpstr>
      <vt:lpstr>Factores y cambios</vt:lpstr>
      <vt:lpstr>La transformación educativa y financiera en la mujer </vt:lpstr>
      <vt:lpstr>La transformación educativa y financiera en la mujer </vt:lpstr>
      <vt:lpstr>La transformación educativa y financiera en la mujer </vt:lpstr>
      <vt:lpstr>La transformación educativa y financiera en la mujer </vt:lpstr>
      <vt:lpstr>Agendas individuales</vt:lpstr>
      <vt:lpstr>Agendas individuales</vt:lpstr>
      <vt:lpstr>Longevidad / esperanza de vida</vt:lpstr>
      <vt:lpstr>Longevidad / esperanza de vida</vt:lpstr>
      <vt:lpstr>Longevidad / esperanza de vida</vt:lpstr>
      <vt:lpstr>Revolución tecnológica  </vt:lpstr>
      <vt:lpstr>Revolución tecnológica  </vt:lpstr>
      <vt:lpstr>Urbanización</vt:lpstr>
      <vt:lpstr>Presentación de PowerPoint</vt:lpstr>
      <vt:lpstr>Urbanización</vt:lpstr>
      <vt:lpstr>Presentación de PowerPoint</vt:lpstr>
      <vt:lpstr>SEMÁNTICA</vt:lpstr>
      <vt:lpstr>Presentación de PowerPoint</vt:lpstr>
      <vt:lpstr>DISCRIMINACIÓN</vt:lpstr>
      <vt:lpstr>DISCRIMINACIÓN</vt:lpstr>
      <vt:lpstr>Presentación de PowerPoint</vt:lpstr>
      <vt:lpstr>Presentación de PowerPoint</vt:lpstr>
      <vt:lpstr>Presentación de PowerPoint</vt:lpstr>
      <vt:lpstr>Ruptura de creencias</vt:lpstr>
      <vt:lpstr>Presentación de PowerPoint</vt:lpstr>
      <vt:lpstr>Presentación de PowerPoint</vt:lpstr>
      <vt:lpstr>BIBLIOGRAFÍA</vt:lpstr>
      <vt:lpstr>BIBLIOGRAFÍA</vt:lpstr>
      <vt:lpstr>BIBLIOGRAFÍA</vt:lpstr>
      <vt:lpstr>BIBLIOGRAFÍA</vt:lpstr>
      <vt:lpstr>BIBLIOGRAFÍA</vt:lpstr>
    </vt:vector>
  </TitlesOfParts>
  <Company>MAB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Antonieta Barragan Lomeli</dc:creator>
  <cp:lastModifiedBy>Coatlicue Nieto Perez</cp:lastModifiedBy>
  <cp:revision>132</cp:revision>
  <dcterms:created xsi:type="dcterms:W3CDTF">2015-06-03T19:10:50Z</dcterms:created>
  <dcterms:modified xsi:type="dcterms:W3CDTF">2015-06-04T21:53:14Z</dcterms:modified>
</cp:coreProperties>
</file>